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304" r:id="rId2"/>
    <p:sldId id="345" r:id="rId3"/>
    <p:sldId id="346" r:id="rId4"/>
    <p:sldId id="309" r:id="rId5"/>
    <p:sldId id="353" r:id="rId6"/>
    <p:sldId id="325" r:id="rId7"/>
    <p:sldId id="331" r:id="rId8"/>
    <p:sldId id="332" r:id="rId9"/>
    <p:sldId id="347" r:id="rId10"/>
    <p:sldId id="334" r:id="rId11"/>
    <p:sldId id="348" r:id="rId12"/>
    <p:sldId id="305" r:id="rId13"/>
    <p:sldId id="307" r:id="rId14"/>
    <p:sldId id="308" r:id="rId15"/>
    <p:sldId id="310" r:id="rId16"/>
    <p:sldId id="311" r:id="rId17"/>
    <p:sldId id="306" r:id="rId18"/>
    <p:sldId id="333" r:id="rId19"/>
    <p:sldId id="350" r:id="rId20"/>
    <p:sldId id="336" r:id="rId21"/>
    <p:sldId id="352" r:id="rId22"/>
    <p:sldId id="337" r:id="rId23"/>
    <p:sldId id="338" r:id="rId24"/>
    <p:sldId id="339" r:id="rId25"/>
    <p:sldId id="340" r:id="rId26"/>
    <p:sldId id="341" r:id="rId27"/>
    <p:sldId id="342" r:id="rId28"/>
    <p:sldId id="343" r:id="rId29"/>
    <p:sldId id="328" r:id="rId30"/>
    <p:sldId id="344" r:id="rId31"/>
    <p:sldId id="351" r:id="rId32"/>
  </p:sldIdLst>
  <p:sldSz cx="12192000" cy="6858000"/>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6" userDrawn="1">
          <p15:clr>
            <a:srgbClr val="A4A3A4"/>
          </p15:clr>
        </p15:guide>
        <p15:guide id="4" pos="1436" userDrawn="1">
          <p15:clr>
            <a:srgbClr val="A4A3A4"/>
          </p15:clr>
        </p15:guide>
        <p15:guide id="6" pos="234" userDrawn="1">
          <p15:clr>
            <a:srgbClr val="A4A3A4"/>
          </p15:clr>
        </p15:guide>
        <p15:guide id="7" orient="horz" pos="3906" userDrawn="1">
          <p15:clr>
            <a:srgbClr val="A4A3A4"/>
          </p15:clr>
        </p15:guide>
        <p15:guide id="8" pos="2593" userDrawn="1">
          <p15:clr>
            <a:srgbClr val="A4A3A4"/>
          </p15:clr>
        </p15:guide>
        <p15:guide id="9" orient="horz" pos="3725" userDrawn="1">
          <p15:clr>
            <a:srgbClr val="A4A3A4"/>
          </p15:clr>
        </p15:guide>
        <p15:guide id="10" orient="horz" pos="845" userDrawn="1">
          <p15:clr>
            <a:srgbClr val="A4A3A4"/>
          </p15:clr>
        </p15:guide>
        <p15:guide id="11" pos="846" userDrawn="1">
          <p15:clr>
            <a:srgbClr val="A4A3A4"/>
          </p15:clr>
        </p15:guide>
        <p15:guide id="12" pos="533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204"/>
    <a:srgbClr val="D70103"/>
    <a:srgbClr val="D80102"/>
    <a:srgbClr val="334286"/>
    <a:srgbClr val="4AB052"/>
    <a:srgbClr val="08B050"/>
    <a:srgbClr val="797575"/>
    <a:srgbClr val="B5B2B2"/>
    <a:srgbClr val="A5152D"/>
    <a:srgbClr val="A515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D03447BB-5D67-496B-8E87-E561075AD55C}" styleName="Темный стиль 1 — акцент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034E78-7F5D-4C2E-B375-FC64B27BC917}" styleName="Темный стиль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10" autoAdjust="0"/>
    <p:restoredTop sz="86974" autoAdjust="0"/>
  </p:normalViewPr>
  <p:slideViewPr>
    <p:cSldViewPr snapToGrid="0" snapToObjects="1">
      <p:cViewPr varScale="1">
        <p:scale>
          <a:sx n="80" d="100"/>
          <a:sy n="80" d="100"/>
        </p:scale>
        <p:origin x="1242" y="90"/>
      </p:cViewPr>
      <p:guideLst>
        <p:guide orient="horz" pos="436"/>
        <p:guide pos="1436"/>
        <p:guide pos="234"/>
        <p:guide orient="horz" pos="3906"/>
        <p:guide pos="2593"/>
        <p:guide orient="horz" pos="3725"/>
        <p:guide orient="horz" pos="845"/>
        <p:guide pos="846"/>
        <p:guide pos="5337"/>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F6A240-636C-4E37-B1E1-47365668EF51}"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ru-RU"/>
        </a:p>
      </dgm:t>
    </dgm:pt>
    <dgm:pt modelId="{585F4D20-09B0-4B11-93C4-A1291E50F0D1}">
      <dgm:prSet custT="1"/>
      <dgm:spPr/>
      <dgm:t>
        <a:bodyPr/>
        <a:lstStyle/>
        <a:p>
          <a:pPr algn="ctr"/>
          <a:r>
            <a:rPr lang="ru-MD" sz="1200" dirty="0">
              <a:solidFill>
                <a:schemeClr val="bg1"/>
              </a:solidFill>
            </a:rPr>
            <a:t>Юридическое лицо и его территориально-обособленные подразделения находятся на территории Псковской области</a:t>
          </a:r>
          <a:endParaRPr lang="ru-RU" sz="1200" dirty="0">
            <a:solidFill>
              <a:schemeClr val="bg1"/>
            </a:solidFill>
          </a:endParaRPr>
        </a:p>
      </dgm:t>
    </dgm:pt>
    <dgm:pt modelId="{928635DE-5852-4B0E-8D25-313D19DCF269}" type="parTrans" cxnId="{E7C10556-2D87-4810-8BDD-B5FDE48860DC}">
      <dgm:prSet/>
      <dgm:spPr/>
      <dgm:t>
        <a:bodyPr/>
        <a:lstStyle/>
        <a:p>
          <a:endParaRPr lang="ru-RU"/>
        </a:p>
      </dgm:t>
    </dgm:pt>
    <dgm:pt modelId="{0DFF533D-EDE6-4AD1-9675-3A319302D576}" type="sibTrans" cxnId="{E7C10556-2D87-4810-8BDD-B5FDE48860DC}">
      <dgm:prSet/>
      <dgm:spPr/>
      <dgm:t>
        <a:bodyPr/>
        <a:lstStyle/>
        <a:p>
          <a:endParaRPr lang="ru-RU"/>
        </a:p>
      </dgm:t>
    </dgm:pt>
    <dgm:pt modelId="{763B5034-D1F7-4F88-8D29-851AB9EA15A5}" type="pres">
      <dgm:prSet presAssocID="{C1F6A240-636C-4E37-B1E1-47365668EF51}" presName="linear" presStyleCnt="0">
        <dgm:presLayoutVars>
          <dgm:animLvl val="lvl"/>
          <dgm:resizeHandles val="exact"/>
        </dgm:presLayoutVars>
      </dgm:prSet>
      <dgm:spPr/>
      <dgm:t>
        <a:bodyPr/>
        <a:lstStyle/>
        <a:p>
          <a:endParaRPr lang="ru-RU"/>
        </a:p>
      </dgm:t>
    </dgm:pt>
    <dgm:pt modelId="{35682991-7465-4A26-A348-D19FA9B8B589}" type="pres">
      <dgm:prSet presAssocID="{585F4D20-09B0-4B11-93C4-A1291E50F0D1}" presName="parentText" presStyleLbl="node1" presStyleIdx="0" presStyleCnt="1" custLinFactNeighborX="-668" custLinFactNeighborY="10481">
        <dgm:presLayoutVars>
          <dgm:chMax val="0"/>
          <dgm:bulletEnabled val="1"/>
        </dgm:presLayoutVars>
      </dgm:prSet>
      <dgm:spPr/>
      <dgm:t>
        <a:bodyPr/>
        <a:lstStyle/>
        <a:p>
          <a:endParaRPr lang="ru-RU"/>
        </a:p>
      </dgm:t>
    </dgm:pt>
  </dgm:ptLst>
  <dgm:cxnLst>
    <dgm:cxn modelId="{C3E75D4E-8577-4233-BFB1-1F4BA874E6FF}" type="presOf" srcId="{C1F6A240-636C-4E37-B1E1-47365668EF51}" destId="{763B5034-D1F7-4F88-8D29-851AB9EA15A5}" srcOrd="0" destOrd="0" presId="urn:microsoft.com/office/officeart/2005/8/layout/vList2"/>
    <dgm:cxn modelId="{E7C10556-2D87-4810-8BDD-B5FDE48860DC}" srcId="{C1F6A240-636C-4E37-B1E1-47365668EF51}" destId="{585F4D20-09B0-4B11-93C4-A1291E50F0D1}" srcOrd="0" destOrd="0" parTransId="{928635DE-5852-4B0E-8D25-313D19DCF269}" sibTransId="{0DFF533D-EDE6-4AD1-9675-3A319302D576}"/>
    <dgm:cxn modelId="{CF717433-2691-4C78-A5AE-95C0886B5D18}" type="presOf" srcId="{585F4D20-09B0-4B11-93C4-A1291E50F0D1}" destId="{35682991-7465-4A26-A348-D19FA9B8B589}" srcOrd="0" destOrd="0" presId="urn:microsoft.com/office/officeart/2005/8/layout/vList2"/>
    <dgm:cxn modelId="{C417C80B-5A43-4D54-9C8C-73D704ECAEEE}" type="presParOf" srcId="{763B5034-D1F7-4F88-8D29-851AB9EA15A5}" destId="{35682991-7465-4A26-A348-D19FA9B8B58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BB053B-B680-41D2-98D1-5EAC9411A965}"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ru-RU"/>
        </a:p>
      </dgm:t>
    </dgm:pt>
    <dgm:pt modelId="{29B79C27-6FFC-4164-82D5-F04136A7F498}">
      <dgm:prSet custT="1"/>
      <dgm:spPr/>
      <dgm:t>
        <a:bodyPr/>
        <a:lstStyle/>
        <a:p>
          <a:pPr algn="ctr"/>
          <a:r>
            <a:rPr lang="ru-MD" sz="1200" dirty="0">
              <a:solidFill>
                <a:schemeClr val="bg1"/>
              </a:solidFill>
            </a:rPr>
            <a:t>Юридическое лицо и его территориально-обособленные подразделения расположены на территории разных субъектов РФ</a:t>
          </a:r>
          <a:endParaRPr lang="ru-RU" sz="1200" dirty="0">
            <a:solidFill>
              <a:schemeClr val="bg1"/>
            </a:solidFill>
          </a:endParaRPr>
        </a:p>
      </dgm:t>
    </dgm:pt>
    <dgm:pt modelId="{9C471F45-1D5D-41CB-BFF4-08BCADBA7373}" type="parTrans" cxnId="{F4BA6D19-98A7-4FA4-81FB-FBEF2612D6D9}">
      <dgm:prSet/>
      <dgm:spPr/>
      <dgm:t>
        <a:bodyPr/>
        <a:lstStyle/>
        <a:p>
          <a:endParaRPr lang="ru-RU"/>
        </a:p>
      </dgm:t>
    </dgm:pt>
    <dgm:pt modelId="{05F4A05D-F913-46B7-AFE4-52526B6DCD3A}" type="sibTrans" cxnId="{F4BA6D19-98A7-4FA4-81FB-FBEF2612D6D9}">
      <dgm:prSet/>
      <dgm:spPr/>
      <dgm:t>
        <a:bodyPr/>
        <a:lstStyle/>
        <a:p>
          <a:endParaRPr lang="ru-RU"/>
        </a:p>
      </dgm:t>
    </dgm:pt>
    <dgm:pt modelId="{83B912C1-5E3B-4B08-899C-A8D82B5B1CA8}" type="pres">
      <dgm:prSet presAssocID="{77BB053B-B680-41D2-98D1-5EAC9411A965}" presName="linear" presStyleCnt="0">
        <dgm:presLayoutVars>
          <dgm:animLvl val="lvl"/>
          <dgm:resizeHandles val="exact"/>
        </dgm:presLayoutVars>
      </dgm:prSet>
      <dgm:spPr/>
      <dgm:t>
        <a:bodyPr/>
        <a:lstStyle/>
        <a:p>
          <a:endParaRPr lang="ru-RU"/>
        </a:p>
      </dgm:t>
    </dgm:pt>
    <dgm:pt modelId="{D5051F7B-1134-40F6-818E-CC8C348B3506}" type="pres">
      <dgm:prSet presAssocID="{29B79C27-6FFC-4164-82D5-F04136A7F498}" presName="parentText" presStyleLbl="node1" presStyleIdx="0" presStyleCnt="1" custScaleX="66906" custScaleY="142932" custLinFactNeighborX="-15294" custLinFactNeighborY="-1476">
        <dgm:presLayoutVars>
          <dgm:chMax val="0"/>
          <dgm:bulletEnabled val="1"/>
        </dgm:presLayoutVars>
      </dgm:prSet>
      <dgm:spPr/>
      <dgm:t>
        <a:bodyPr/>
        <a:lstStyle/>
        <a:p>
          <a:endParaRPr lang="ru-RU"/>
        </a:p>
      </dgm:t>
    </dgm:pt>
  </dgm:ptLst>
  <dgm:cxnLst>
    <dgm:cxn modelId="{7ABA0249-F388-487F-83E0-CFE9CB2F8F32}" type="presOf" srcId="{29B79C27-6FFC-4164-82D5-F04136A7F498}" destId="{D5051F7B-1134-40F6-818E-CC8C348B3506}" srcOrd="0" destOrd="0" presId="urn:microsoft.com/office/officeart/2005/8/layout/vList2"/>
    <dgm:cxn modelId="{A90E707F-EC8C-4C76-875A-53CA2853C26E}" type="presOf" srcId="{77BB053B-B680-41D2-98D1-5EAC9411A965}" destId="{83B912C1-5E3B-4B08-899C-A8D82B5B1CA8}" srcOrd="0" destOrd="0" presId="urn:microsoft.com/office/officeart/2005/8/layout/vList2"/>
    <dgm:cxn modelId="{F4BA6D19-98A7-4FA4-81FB-FBEF2612D6D9}" srcId="{77BB053B-B680-41D2-98D1-5EAC9411A965}" destId="{29B79C27-6FFC-4164-82D5-F04136A7F498}" srcOrd="0" destOrd="0" parTransId="{9C471F45-1D5D-41CB-BFF4-08BCADBA7373}" sibTransId="{05F4A05D-F913-46B7-AFE4-52526B6DCD3A}"/>
    <dgm:cxn modelId="{4E1B919E-C117-4DE4-806A-B470F5711D4D}" type="presParOf" srcId="{83B912C1-5E3B-4B08-899C-A8D82B5B1CA8}" destId="{D5051F7B-1134-40F6-818E-CC8C348B3506}"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BDD5DA-9D0C-4978-8781-3C99945BC1C6}"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ru-RU"/>
        </a:p>
      </dgm:t>
    </dgm:pt>
    <dgm:pt modelId="{67556CFD-865D-4F4F-B640-9420FC18CF47}">
      <dgm:prSet custT="1"/>
      <dgm:spPr/>
      <dgm:t>
        <a:bodyPr/>
        <a:lstStyle/>
        <a:p>
          <a:pPr algn="ctr"/>
          <a:r>
            <a:rPr lang="ru-MD" sz="1200" dirty="0">
              <a:solidFill>
                <a:schemeClr val="bg1"/>
              </a:solidFill>
            </a:rPr>
            <a:t>Юридическое лицо и его территориально-обособленные подразделения расположены на территории разных субъектов РФ</a:t>
          </a:r>
          <a:endParaRPr lang="ru-RU" sz="1200" dirty="0">
            <a:solidFill>
              <a:schemeClr val="bg1"/>
            </a:solidFill>
          </a:endParaRPr>
        </a:p>
      </dgm:t>
    </dgm:pt>
    <dgm:pt modelId="{B88F0090-ACE7-4809-8E96-39B59ABC28F1}" type="parTrans" cxnId="{7F80B665-9D2D-4333-8EF5-8AA77FD785F3}">
      <dgm:prSet/>
      <dgm:spPr/>
      <dgm:t>
        <a:bodyPr/>
        <a:lstStyle/>
        <a:p>
          <a:endParaRPr lang="ru-RU"/>
        </a:p>
      </dgm:t>
    </dgm:pt>
    <dgm:pt modelId="{308C836B-82B4-42F6-852F-525E84BF9216}" type="sibTrans" cxnId="{7F80B665-9D2D-4333-8EF5-8AA77FD785F3}">
      <dgm:prSet/>
      <dgm:spPr/>
      <dgm:t>
        <a:bodyPr/>
        <a:lstStyle/>
        <a:p>
          <a:endParaRPr lang="ru-RU"/>
        </a:p>
      </dgm:t>
    </dgm:pt>
    <dgm:pt modelId="{2E0584F9-2E0B-408E-AC06-D4F793311E44}" type="pres">
      <dgm:prSet presAssocID="{14BDD5DA-9D0C-4978-8781-3C99945BC1C6}" presName="linear" presStyleCnt="0">
        <dgm:presLayoutVars>
          <dgm:animLvl val="lvl"/>
          <dgm:resizeHandles val="exact"/>
        </dgm:presLayoutVars>
      </dgm:prSet>
      <dgm:spPr/>
      <dgm:t>
        <a:bodyPr/>
        <a:lstStyle/>
        <a:p>
          <a:endParaRPr lang="ru-RU"/>
        </a:p>
      </dgm:t>
    </dgm:pt>
    <dgm:pt modelId="{A97F9884-CCCC-4302-BB99-52BCC290B688}" type="pres">
      <dgm:prSet presAssocID="{67556CFD-865D-4F4F-B640-9420FC18CF47}" presName="parentText" presStyleLbl="node1" presStyleIdx="0" presStyleCnt="1" custScaleY="81433" custLinFactNeighborX="387" custLinFactNeighborY="-54626">
        <dgm:presLayoutVars>
          <dgm:chMax val="0"/>
          <dgm:bulletEnabled val="1"/>
        </dgm:presLayoutVars>
      </dgm:prSet>
      <dgm:spPr/>
      <dgm:t>
        <a:bodyPr/>
        <a:lstStyle/>
        <a:p>
          <a:endParaRPr lang="ru-RU"/>
        </a:p>
      </dgm:t>
    </dgm:pt>
  </dgm:ptLst>
  <dgm:cxnLst>
    <dgm:cxn modelId="{7F80B665-9D2D-4333-8EF5-8AA77FD785F3}" srcId="{14BDD5DA-9D0C-4978-8781-3C99945BC1C6}" destId="{67556CFD-865D-4F4F-B640-9420FC18CF47}" srcOrd="0" destOrd="0" parTransId="{B88F0090-ACE7-4809-8E96-39B59ABC28F1}" sibTransId="{308C836B-82B4-42F6-852F-525E84BF9216}"/>
    <dgm:cxn modelId="{C7EE99BA-6158-4540-BBD5-A6AA6E36FA95}" type="presOf" srcId="{14BDD5DA-9D0C-4978-8781-3C99945BC1C6}" destId="{2E0584F9-2E0B-408E-AC06-D4F793311E44}" srcOrd="0" destOrd="0" presId="urn:microsoft.com/office/officeart/2005/8/layout/vList2"/>
    <dgm:cxn modelId="{40E0D8DF-1174-45E5-B9C3-71CE5AC67D9E}" type="presOf" srcId="{67556CFD-865D-4F4F-B640-9420FC18CF47}" destId="{A97F9884-CCCC-4302-BB99-52BCC290B688}" srcOrd="0" destOrd="0" presId="urn:microsoft.com/office/officeart/2005/8/layout/vList2"/>
    <dgm:cxn modelId="{7730BA28-99BB-4C8E-9233-9219CCD55CD9}" type="presParOf" srcId="{2E0584F9-2E0B-408E-AC06-D4F793311E44}" destId="{A97F9884-CCCC-4302-BB99-52BCC290B688}"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2C43821-BF51-448D-BF31-A11920E44D30}"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ru-RU"/>
        </a:p>
      </dgm:t>
    </dgm:pt>
    <dgm:pt modelId="{E47BC235-F50C-4AA4-B183-1D46F26D9C75}">
      <dgm:prSet phldrT="[Текст]" custT="1"/>
      <dgm:spPr/>
      <dgm:t>
        <a:bodyPr/>
        <a:lstStyle/>
        <a:p>
          <a:pPr indent="360000">
            <a:spcAft>
              <a:spcPts val="0"/>
            </a:spcAft>
          </a:pPr>
          <a:r>
            <a:rPr lang="ru-RU" sz="1600" dirty="0"/>
            <a:t>Примером затрат на инновационную деятельность бюджетных организаций являются средства целевого финансирования на</a:t>
          </a:r>
        </a:p>
      </dgm:t>
    </dgm:pt>
    <dgm:pt modelId="{99025B12-6BA2-4166-8146-EB390B3A6873}" type="parTrans" cxnId="{4E5B8CB8-6CB9-407D-90DC-1AE26AD4C923}">
      <dgm:prSet/>
      <dgm:spPr/>
      <dgm:t>
        <a:bodyPr/>
        <a:lstStyle/>
        <a:p>
          <a:endParaRPr lang="ru-RU"/>
        </a:p>
      </dgm:t>
    </dgm:pt>
    <dgm:pt modelId="{E43CFA0A-A01A-4348-A467-89C62113CC71}" type="sibTrans" cxnId="{4E5B8CB8-6CB9-407D-90DC-1AE26AD4C923}">
      <dgm:prSet/>
      <dgm:spPr/>
      <dgm:t>
        <a:bodyPr/>
        <a:lstStyle/>
        <a:p>
          <a:endParaRPr lang="ru-RU"/>
        </a:p>
      </dgm:t>
    </dgm:pt>
    <dgm:pt modelId="{FA1784D2-9299-46C3-B892-D2AD0F361025}">
      <dgm:prSet phldrT="[Текст]" custT="1"/>
      <dgm:spPr/>
      <dgm:t>
        <a:bodyPr/>
        <a:lstStyle/>
        <a:p>
          <a:pPr indent="0" algn="ctr">
            <a:spcAft>
              <a:spcPts val="0"/>
            </a:spcAft>
          </a:pPr>
          <a:r>
            <a:rPr lang="ru-RU" sz="1600" dirty="0"/>
            <a:t>Приобретение медицинского оборудования для функциональной диагностики, обеспечивающего возможность ранее не осуществляемых сложных вариантов обследования</a:t>
          </a:r>
        </a:p>
      </dgm:t>
    </dgm:pt>
    <dgm:pt modelId="{E892908C-77E5-4AA8-BA10-99558C4D299E}" type="parTrans" cxnId="{F4A79C3A-4D1F-49B8-9EB2-571FC15943F5}">
      <dgm:prSet/>
      <dgm:spPr/>
      <dgm:t>
        <a:bodyPr/>
        <a:lstStyle/>
        <a:p>
          <a:endParaRPr lang="ru-RU"/>
        </a:p>
      </dgm:t>
    </dgm:pt>
    <dgm:pt modelId="{9741C37E-85C2-4BEC-BF17-5E7926402052}" type="sibTrans" cxnId="{F4A79C3A-4D1F-49B8-9EB2-571FC15943F5}">
      <dgm:prSet/>
      <dgm:spPr/>
      <dgm:t>
        <a:bodyPr/>
        <a:lstStyle/>
        <a:p>
          <a:endParaRPr lang="ru-RU"/>
        </a:p>
      </dgm:t>
    </dgm:pt>
    <dgm:pt modelId="{8675C942-4F2E-47C8-8769-C10EFAC9B7FC}">
      <dgm:prSet phldrT="[Текст]" custT="1"/>
      <dgm:spPr/>
      <dgm:t>
        <a:bodyPr/>
        <a:lstStyle/>
        <a:p>
          <a:pPr indent="457200">
            <a:spcAft>
              <a:spcPts val="0"/>
            </a:spcAft>
          </a:pPr>
          <a:r>
            <a:rPr lang="ru-RU" sz="1600" dirty="0"/>
            <a:t>Приобретение нового оборудования, позволяющего повысить качество оказываемых услуг (в частности, анестезиологического, повышающего степень безопасности выполняемых наркозов, ультразвукового и рентгенологического, повышающего точность диагностики; ИКТ </a:t>
          </a:r>
          <a:r>
            <a:rPr lang="ru-RU" sz="1600" dirty="0" smtClean="0"/>
            <a:t>оборудования</a:t>
          </a:r>
          <a:endParaRPr lang="ru-RU" sz="1600" dirty="0"/>
        </a:p>
      </dgm:t>
    </dgm:pt>
    <dgm:pt modelId="{FAF923BA-628D-4752-A6DB-E79E61B8C52B}" type="parTrans" cxnId="{67174C2C-0AD5-4EAD-BB57-019D67C376FE}">
      <dgm:prSet/>
      <dgm:spPr/>
      <dgm:t>
        <a:bodyPr/>
        <a:lstStyle/>
        <a:p>
          <a:endParaRPr lang="ru-RU"/>
        </a:p>
      </dgm:t>
    </dgm:pt>
    <dgm:pt modelId="{7021C55D-6104-451E-A2EA-120771BE5D79}" type="sibTrans" cxnId="{67174C2C-0AD5-4EAD-BB57-019D67C376FE}">
      <dgm:prSet/>
      <dgm:spPr/>
      <dgm:t>
        <a:bodyPr/>
        <a:lstStyle/>
        <a:p>
          <a:endParaRPr lang="ru-RU"/>
        </a:p>
      </dgm:t>
    </dgm:pt>
    <dgm:pt modelId="{9BE15F38-B67E-4228-B84A-A6F301FCF353}">
      <dgm:prSet phldrT="[Текст]" custT="1"/>
      <dgm:spPr/>
      <dgm:t>
        <a:bodyPr/>
        <a:lstStyle/>
        <a:p>
          <a:pPr indent="457200">
            <a:spcAft>
              <a:spcPts val="0"/>
            </a:spcAft>
          </a:pPr>
          <a:r>
            <a:rPr lang="ru-RU" sz="1600" dirty="0"/>
            <a:t>Приобретение нового программного обеспечения для ведения электронных баз (карт) клиентов; бухгалтерского и финансового учета, затраты на обучение персонала работе на новом оборудовании, поступившем в рамках централизованного снабжения и др. </a:t>
          </a:r>
        </a:p>
      </dgm:t>
    </dgm:pt>
    <dgm:pt modelId="{F70435AC-D49D-4A51-8956-368769616C48}" type="parTrans" cxnId="{56D20356-7896-4197-B8E6-987D0C2CCB86}">
      <dgm:prSet/>
      <dgm:spPr/>
      <dgm:t>
        <a:bodyPr/>
        <a:lstStyle/>
        <a:p>
          <a:endParaRPr lang="ru-RU"/>
        </a:p>
      </dgm:t>
    </dgm:pt>
    <dgm:pt modelId="{0DC2723F-7118-4588-A1A1-C8C72608F3C9}" type="sibTrans" cxnId="{56D20356-7896-4197-B8E6-987D0C2CCB86}">
      <dgm:prSet/>
      <dgm:spPr/>
      <dgm:t>
        <a:bodyPr/>
        <a:lstStyle/>
        <a:p>
          <a:endParaRPr lang="ru-RU"/>
        </a:p>
      </dgm:t>
    </dgm:pt>
    <dgm:pt modelId="{F90485E7-A525-4D4C-BA79-06BA43B53AD5}" type="pres">
      <dgm:prSet presAssocID="{02C43821-BF51-448D-BF31-A11920E44D30}" presName="Name0" presStyleCnt="0">
        <dgm:presLayoutVars>
          <dgm:chPref val="1"/>
          <dgm:dir/>
          <dgm:animOne val="branch"/>
          <dgm:animLvl val="lvl"/>
          <dgm:resizeHandles val="exact"/>
        </dgm:presLayoutVars>
      </dgm:prSet>
      <dgm:spPr/>
      <dgm:t>
        <a:bodyPr/>
        <a:lstStyle/>
        <a:p>
          <a:endParaRPr lang="ru-RU"/>
        </a:p>
      </dgm:t>
    </dgm:pt>
    <dgm:pt modelId="{749DD2A1-32D7-4C11-97D9-20F3ED0E31E6}" type="pres">
      <dgm:prSet presAssocID="{E47BC235-F50C-4AA4-B183-1D46F26D9C75}" presName="root1" presStyleCnt="0"/>
      <dgm:spPr/>
    </dgm:pt>
    <dgm:pt modelId="{C8879AA8-C767-4B1C-9574-AD8A6BCDDEAF}" type="pres">
      <dgm:prSet presAssocID="{E47BC235-F50C-4AA4-B183-1D46F26D9C75}" presName="LevelOneTextNode" presStyleLbl="node0" presStyleIdx="0" presStyleCnt="1" custAng="5400000" custScaleX="225185" custScaleY="71452" custLinFactNeighborX="-76885" custLinFactNeighborY="-6297">
        <dgm:presLayoutVars>
          <dgm:chPref val="3"/>
        </dgm:presLayoutVars>
      </dgm:prSet>
      <dgm:spPr/>
      <dgm:t>
        <a:bodyPr/>
        <a:lstStyle/>
        <a:p>
          <a:endParaRPr lang="ru-RU"/>
        </a:p>
      </dgm:t>
    </dgm:pt>
    <dgm:pt modelId="{C0697F30-6BBC-4668-8DAA-9100B5A8F0CC}" type="pres">
      <dgm:prSet presAssocID="{E47BC235-F50C-4AA4-B183-1D46F26D9C75}" presName="level2hierChild" presStyleCnt="0"/>
      <dgm:spPr/>
    </dgm:pt>
    <dgm:pt modelId="{C3838BDB-FE10-41C3-A863-69C921391CEE}" type="pres">
      <dgm:prSet presAssocID="{E892908C-77E5-4AA8-BA10-99558C4D299E}" presName="conn2-1" presStyleLbl="parChTrans1D2" presStyleIdx="0" presStyleCnt="3"/>
      <dgm:spPr/>
      <dgm:t>
        <a:bodyPr/>
        <a:lstStyle/>
        <a:p>
          <a:endParaRPr lang="ru-RU"/>
        </a:p>
      </dgm:t>
    </dgm:pt>
    <dgm:pt modelId="{8D0AF783-FC04-4D0B-ADA0-4BEB6A9C6A09}" type="pres">
      <dgm:prSet presAssocID="{E892908C-77E5-4AA8-BA10-99558C4D299E}" presName="connTx" presStyleLbl="parChTrans1D2" presStyleIdx="0" presStyleCnt="3"/>
      <dgm:spPr/>
      <dgm:t>
        <a:bodyPr/>
        <a:lstStyle/>
        <a:p>
          <a:endParaRPr lang="ru-RU"/>
        </a:p>
      </dgm:t>
    </dgm:pt>
    <dgm:pt modelId="{808BBFE9-C616-4EA1-B14E-B8AA99822DC9}" type="pres">
      <dgm:prSet presAssocID="{FA1784D2-9299-46C3-B892-D2AD0F361025}" presName="root2" presStyleCnt="0"/>
      <dgm:spPr/>
    </dgm:pt>
    <dgm:pt modelId="{714CC661-1F47-4B87-999A-91F6F3745454}" type="pres">
      <dgm:prSet presAssocID="{FA1784D2-9299-46C3-B892-D2AD0F361025}" presName="LevelTwoTextNode" presStyleLbl="node2" presStyleIdx="0" presStyleCnt="3" custScaleX="177526" custScaleY="137338" custLinFactNeighborX="55368" custLinFactNeighborY="-54350">
        <dgm:presLayoutVars>
          <dgm:chPref val="3"/>
        </dgm:presLayoutVars>
      </dgm:prSet>
      <dgm:spPr/>
      <dgm:t>
        <a:bodyPr/>
        <a:lstStyle/>
        <a:p>
          <a:endParaRPr lang="ru-RU"/>
        </a:p>
      </dgm:t>
    </dgm:pt>
    <dgm:pt modelId="{BE8B5058-AFB5-47A9-B190-57F448FC2587}" type="pres">
      <dgm:prSet presAssocID="{FA1784D2-9299-46C3-B892-D2AD0F361025}" presName="level3hierChild" presStyleCnt="0"/>
      <dgm:spPr/>
    </dgm:pt>
    <dgm:pt modelId="{2600C230-DE75-44CA-80A1-21AA5BB2E9CC}" type="pres">
      <dgm:prSet presAssocID="{FAF923BA-628D-4752-A6DB-E79E61B8C52B}" presName="conn2-1" presStyleLbl="parChTrans1D2" presStyleIdx="1" presStyleCnt="3"/>
      <dgm:spPr/>
      <dgm:t>
        <a:bodyPr/>
        <a:lstStyle/>
        <a:p>
          <a:endParaRPr lang="ru-RU"/>
        </a:p>
      </dgm:t>
    </dgm:pt>
    <dgm:pt modelId="{4D0103F4-0174-4B2C-AF53-CD5350DF5206}" type="pres">
      <dgm:prSet presAssocID="{FAF923BA-628D-4752-A6DB-E79E61B8C52B}" presName="connTx" presStyleLbl="parChTrans1D2" presStyleIdx="1" presStyleCnt="3"/>
      <dgm:spPr/>
      <dgm:t>
        <a:bodyPr/>
        <a:lstStyle/>
        <a:p>
          <a:endParaRPr lang="ru-RU"/>
        </a:p>
      </dgm:t>
    </dgm:pt>
    <dgm:pt modelId="{C5B28F3C-CFEF-4148-9043-22A7B8938A4F}" type="pres">
      <dgm:prSet presAssocID="{8675C942-4F2E-47C8-8769-C10EFAC9B7FC}" presName="root2" presStyleCnt="0"/>
      <dgm:spPr/>
    </dgm:pt>
    <dgm:pt modelId="{B2C810CF-66D4-42B3-A225-3005A03BF832}" type="pres">
      <dgm:prSet presAssocID="{8675C942-4F2E-47C8-8769-C10EFAC9B7FC}" presName="LevelTwoTextNode" presStyleLbl="node2" presStyleIdx="1" presStyleCnt="3" custScaleX="177526" custScaleY="137417" custLinFactNeighborX="23839" custLinFactNeighborY="-38460">
        <dgm:presLayoutVars>
          <dgm:chPref val="3"/>
        </dgm:presLayoutVars>
      </dgm:prSet>
      <dgm:spPr/>
      <dgm:t>
        <a:bodyPr/>
        <a:lstStyle/>
        <a:p>
          <a:endParaRPr lang="ru-RU"/>
        </a:p>
      </dgm:t>
    </dgm:pt>
    <dgm:pt modelId="{5B726631-6773-4EDC-853E-A936FFB1FD52}" type="pres">
      <dgm:prSet presAssocID="{8675C942-4F2E-47C8-8769-C10EFAC9B7FC}" presName="level3hierChild" presStyleCnt="0"/>
      <dgm:spPr/>
    </dgm:pt>
    <dgm:pt modelId="{AC149AB2-4F78-4FB2-BE9C-6A17B47D9130}" type="pres">
      <dgm:prSet presAssocID="{F70435AC-D49D-4A51-8956-368769616C48}" presName="conn2-1" presStyleLbl="parChTrans1D2" presStyleIdx="2" presStyleCnt="3"/>
      <dgm:spPr/>
      <dgm:t>
        <a:bodyPr/>
        <a:lstStyle/>
        <a:p>
          <a:endParaRPr lang="ru-RU"/>
        </a:p>
      </dgm:t>
    </dgm:pt>
    <dgm:pt modelId="{F2D91341-1249-4475-9AD4-D5B512637272}" type="pres">
      <dgm:prSet presAssocID="{F70435AC-D49D-4A51-8956-368769616C48}" presName="connTx" presStyleLbl="parChTrans1D2" presStyleIdx="2" presStyleCnt="3"/>
      <dgm:spPr/>
      <dgm:t>
        <a:bodyPr/>
        <a:lstStyle/>
        <a:p>
          <a:endParaRPr lang="ru-RU"/>
        </a:p>
      </dgm:t>
    </dgm:pt>
    <dgm:pt modelId="{87A8D0B4-2615-4B7F-804C-22E5B826D975}" type="pres">
      <dgm:prSet presAssocID="{9BE15F38-B67E-4228-B84A-A6F301FCF353}" presName="root2" presStyleCnt="0"/>
      <dgm:spPr/>
    </dgm:pt>
    <dgm:pt modelId="{DB8BA376-7C1A-4AD1-8FB2-D325F98D165D}" type="pres">
      <dgm:prSet presAssocID="{9BE15F38-B67E-4228-B84A-A6F301FCF353}" presName="LevelTwoTextNode" presStyleLbl="node2" presStyleIdx="2" presStyleCnt="3" custScaleX="177556" custScaleY="137338" custLinFactNeighborX="45508" custLinFactNeighborY="-43833">
        <dgm:presLayoutVars>
          <dgm:chPref val="3"/>
        </dgm:presLayoutVars>
      </dgm:prSet>
      <dgm:spPr/>
      <dgm:t>
        <a:bodyPr/>
        <a:lstStyle/>
        <a:p>
          <a:endParaRPr lang="ru-RU"/>
        </a:p>
      </dgm:t>
    </dgm:pt>
    <dgm:pt modelId="{73744575-4BE8-4927-A966-69F298065C57}" type="pres">
      <dgm:prSet presAssocID="{9BE15F38-B67E-4228-B84A-A6F301FCF353}" presName="level3hierChild" presStyleCnt="0"/>
      <dgm:spPr/>
    </dgm:pt>
  </dgm:ptLst>
  <dgm:cxnLst>
    <dgm:cxn modelId="{E245B483-8D83-44F5-8158-F7FFF15CBA0F}" type="presOf" srcId="{FAF923BA-628D-4752-A6DB-E79E61B8C52B}" destId="{2600C230-DE75-44CA-80A1-21AA5BB2E9CC}" srcOrd="0" destOrd="0" presId="urn:microsoft.com/office/officeart/2008/layout/HorizontalMultiLevelHierarchy"/>
    <dgm:cxn modelId="{10720446-F0FA-4AB4-BBF8-30712E1479E2}" type="presOf" srcId="{E892908C-77E5-4AA8-BA10-99558C4D299E}" destId="{8D0AF783-FC04-4D0B-ADA0-4BEB6A9C6A09}" srcOrd="1" destOrd="0" presId="urn:microsoft.com/office/officeart/2008/layout/HorizontalMultiLevelHierarchy"/>
    <dgm:cxn modelId="{F4A79C3A-4D1F-49B8-9EB2-571FC15943F5}" srcId="{E47BC235-F50C-4AA4-B183-1D46F26D9C75}" destId="{FA1784D2-9299-46C3-B892-D2AD0F361025}" srcOrd="0" destOrd="0" parTransId="{E892908C-77E5-4AA8-BA10-99558C4D299E}" sibTransId="{9741C37E-85C2-4BEC-BF17-5E7926402052}"/>
    <dgm:cxn modelId="{B07DFFE4-815E-46F0-B0EC-6185D9BA78DD}" type="presOf" srcId="{8675C942-4F2E-47C8-8769-C10EFAC9B7FC}" destId="{B2C810CF-66D4-42B3-A225-3005A03BF832}" srcOrd="0" destOrd="0" presId="urn:microsoft.com/office/officeart/2008/layout/HorizontalMultiLevelHierarchy"/>
    <dgm:cxn modelId="{56D20356-7896-4197-B8E6-987D0C2CCB86}" srcId="{E47BC235-F50C-4AA4-B183-1D46F26D9C75}" destId="{9BE15F38-B67E-4228-B84A-A6F301FCF353}" srcOrd="2" destOrd="0" parTransId="{F70435AC-D49D-4A51-8956-368769616C48}" sibTransId="{0DC2723F-7118-4588-A1A1-C8C72608F3C9}"/>
    <dgm:cxn modelId="{4BAD39D5-A5CE-4652-869F-EEE8A46DCD79}" type="presOf" srcId="{02C43821-BF51-448D-BF31-A11920E44D30}" destId="{F90485E7-A525-4D4C-BA79-06BA43B53AD5}" srcOrd="0" destOrd="0" presId="urn:microsoft.com/office/officeart/2008/layout/HorizontalMultiLevelHierarchy"/>
    <dgm:cxn modelId="{67174C2C-0AD5-4EAD-BB57-019D67C376FE}" srcId="{E47BC235-F50C-4AA4-B183-1D46F26D9C75}" destId="{8675C942-4F2E-47C8-8769-C10EFAC9B7FC}" srcOrd="1" destOrd="0" parTransId="{FAF923BA-628D-4752-A6DB-E79E61B8C52B}" sibTransId="{7021C55D-6104-451E-A2EA-120771BE5D79}"/>
    <dgm:cxn modelId="{CC56E5B3-6199-4976-B6BE-81E5EAEE3054}" type="presOf" srcId="{9BE15F38-B67E-4228-B84A-A6F301FCF353}" destId="{DB8BA376-7C1A-4AD1-8FB2-D325F98D165D}" srcOrd="0" destOrd="0" presId="urn:microsoft.com/office/officeart/2008/layout/HorizontalMultiLevelHierarchy"/>
    <dgm:cxn modelId="{629D4F7C-80D0-4CA1-AD64-013708259AF2}" type="presOf" srcId="{F70435AC-D49D-4A51-8956-368769616C48}" destId="{AC149AB2-4F78-4FB2-BE9C-6A17B47D9130}" srcOrd="0" destOrd="0" presId="urn:microsoft.com/office/officeart/2008/layout/HorizontalMultiLevelHierarchy"/>
    <dgm:cxn modelId="{4E5B8CB8-6CB9-407D-90DC-1AE26AD4C923}" srcId="{02C43821-BF51-448D-BF31-A11920E44D30}" destId="{E47BC235-F50C-4AA4-B183-1D46F26D9C75}" srcOrd="0" destOrd="0" parTransId="{99025B12-6BA2-4166-8146-EB390B3A6873}" sibTransId="{E43CFA0A-A01A-4348-A467-89C62113CC71}"/>
    <dgm:cxn modelId="{03219206-FE6D-4E3C-AB8D-BCA54629A28F}" type="presOf" srcId="{FAF923BA-628D-4752-A6DB-E79E61B8C52B}" destId="{4D0103F4-0174-4B2C-AF53-CD5350DF5206}" srcOrd="1" destOrd="0" presId="urn:microsoft.com/office/officeart/2008/layout/HorizontalMultiLevelHierarchy"/>
    <dgm:cxn modelId="{98F5AD68-A988-4822-9B67-79A8D2888D20}" type="presOf" srcId="{E47BC235-F50C-4AA4-B183-1D46F26D9C75}" destId="{C8879AA8-C767-4B1C-9574-AD8A6BCDDEAF}" srcOrd="0" destOrd="0" presId="urn:microsoft.com/office/officeart/2008/layout/HorizontalMultiLevelHierarchy"/>
    <dgm:cxn modelId="{FCB555FD-CF90-4B7F-A388-CCB2D58869C4}" type="presOf" srcId="{FA1784D2-9299-46C3-B892-D2AD0F361025}" destId="{714CC661-1F47-4B87-999A-91F6F3745454}" srcOrd="0" destOrd="0" presId="urn:microsoft.com/office/officeart/2008/layout/HorizontalMultiLevelHierarchy"/>
    <dgm:cxn modelId="{AD6CA040-1033-4032-A42A-B20D7C27D3AE}" type="presOf" srcId="{F70435AC-D49D-4A51-8956-368769616C48}" destId="{F2D91341-1249-4475-9AD4-D5B512637272}" srcOrd="1" destOrd="0" presId="urn:microsoft.com/office/officeart/2008/layout/HorizontalMultiLevelHierarchy"/>
    <dgm:cxn modelId="{CC11C91C-B749-4CE2-9ED5-79B8CF102F06}" type="presOf" srcId="{E892908C-77E5-4AA8-BA10-99558C4D299E}" destId="{C3838BDB-FE10-41C3-A863-69C921391CEE}" srcOrd="0" destOrd="0" presId="urn:microsoft.com/office/officeart/2008/layout/HorizontalMultiLevelHierarchy"/>
    <dgm:cxn modelId="{84D3676D-188A-4AED-B296-BDD1F37B8A98}" type="presParOf" srcId="{F90485E7-A525-4D4C-BA79-06BA43B53AD5}" destId="{749DD2A1-32D7-4C11-97D9-20F3ED0E31E6}" srcOrd="0" destOrd="0" presId="urn:microsoft.com/office/officeart/2008/layout/HorizontalMultiLevelHierarchy"/>
    <dgm:cxn modelId="{D1200D10-B4A1-4825-9B63-718DF6FF086F}" type="presParOf" srcId="{749DD2A1-32D7-4C11-97D9-20F3ED0E31E6}" destId="{C8879AA8-C767-4B1C-9574-AD8A6BCDDEAF}" srcOrd="0" destOrd="0" presId="urn:microsoft.com/office/officeart/2008/layout/HorizontalMultiLevelHierarchy"/>
    <dgm:cxn modelId="{EA97A7C4-D7FB-4F55-B1DD-F2C8A4799BC7}" type="presParOf" srcId="{749DD2A1-32D7-4C11-97D9-20F3ED0E31E6}" destId="{C0697F30-6BBC-4668-8DAA-9100B5A8F0CC}" srcOrd="1" destOrd="0" presId="urn:microsoft.com/office/officeart/2008/layout/HorizontalMultiLevelHierarchy"/>
    <dgm:cxn modelId="{3C30196C-4289-4636-B4E7-166AB7947DA4}" type="presParOf" srcId="{C0697F30-6BBC-4668-8DAA-9100B5A8F0CC}" destId="{C3838BDB-FE10-41C3-A863-69C921391CEE}" srcOrd="0" destOrd="0" presId="urn:microsoft.com/office/officeart/2008/layout/HorizontalMultiLevelHierarchy"/>
    <dgm:cxn modelId="{0B8CDB1A-4C31-43CD-8046-F1AE54080190}" type="presParOf" srcId="{C3838BDB-FE10-41C3-A863-69C921391CEE}" destId="{8D0AF783-FC04-4D0B-ADA0-4BEB6A9C6A09}" srcOrd="0" destOrd="0" presId="urn:microsoft.com/office/officeart/2008/layout/HorizontalMultiLevelHierarchy"/>
    <dgm:cxn modelId="{05C126B1-E7D6-400B-AF69-AE7BB2414235}" type="presParOf" srcId="{C0697F30-6BBC-4668-8DAA-9100B5A8F0CC}" destId="{808BBFE9-C616-4EA1-B14E-B8AA99822DC9}" srcOrd="1" destOrd="0" presId="urn:microsoft.com/office/officeart/2008/layout/HorizontalMultiLevelHierarchy"/>
    <dgm:cxn modelId="{9B0FD4D8-A314-499F-BB7A-72AC8CA75882}" type="presParOf" srcId="{808BBFE9-C616-4EA1-B14E-B8AA99822DC9}" destId="{714CC661-1F47-4B87-999A-91F6F3745454}" srcOrd="0" destOrd="0" presId="urn:microsoft.com/office/officeart/2008/layout/HorizontalMultiLevelHierarchy"/>
    <dgm:cxn modelId="{BDB50A87-3B77-4EA7-A97A-F33F5A38428E}" type="presParOf" srcId="{808BBFE9-C616-4EA1-B14E-B8AA99822DC9}" destId="{BE8B5058-AFB5-47A9-B190-57F448FC2587}" srcOrd="1" destOrd="0" presId="urn:microsoft.com/office/officeart/2008/layout/HorizontalMultiLevelHierarchy"/>
    <dgm:cxn modelId="{3C190F8D-DAC4-4BE5-8FBC-E54CAEAD2686}" type="presParOf" srcId="{C0697F30-6BBC-4668-8DAA-9100B5A8F0CC}" destId="{2600C230-DE75-44CA-80A1-21AA5BB2E9CC}" srcOrd="2" destOrd="0" presId="urn:microsoft.com/office/officeart/2008/layout/HorizontalMultiLevelHierarchy"/>
    <dgm:cxn modelId="{C7B163D4-86E2-45C3-9E4E-CCEA9BFE9BF2}" type="presParOf" srcId="{2600C230-DE75-44CA-80A1-21AA5BB2E9CC}" destId="{4D0103F4-0174-4B2C-AF53-CD5350DF5206}" srcOrd="0" destOrd="0" presId="urn:microsoft.com/office/officeart/2008/layout/HorizontalMultiLevelHierarchy"/>
    <dgm:cxn modelId="{F927F8B2-B74F-4B02-A942-DC6BA6FAC118}" type="presParOf" srcId="{C0697F30-6BBC-4668-8DAA-9100B5A8F0CC}" destId="{C5B28F3C-CFEF-4148-9043-22A7B8938A4F}" srcOrd="3" destOrd="0" presId="urn:microsoft.com/office/officeart/2008/layout/HorizontalMultiLevelHierarchy"/>
    <dgm:cxn modelId="{B35876EC-1364-4C1B-B5F0-10CC48E23B77}" type="presParOf" srcId="{C5B28F3C-CFEF-4148-9043-22A7B8938A4F}" destId="{B2C810CF-66D4-42B3-A225-3005A03BF832}" srcOrd="0" destOrd="0" presId="urn:microsoft.com/office/officeart/2008/layout/HorizontalMultiLevelHierarchy"/>
    <dgm:cxn modelId="{1DB5C595-3B18-4FAE-BFC7-42E1DA8E600B}" type="presParOf" srcId="{C5B28F3C-CFEF-4148-9043-22A7B8938A4F}" destId="{5B726631-6773-4EDC-853E-A936FFB1FD52}" srcOrd="1" destOrd="0" presId="urn:microsoft.com/office/officeart/2008/layout/HorizontalMultiLevelHierarchy"/>
    <dgm:cxn modelId="{AFC0D0AC-B683-485C-806C-704F7E5374E6}" type="presParOf" srcId="{C0697F30-6BBC-4668-8DAA-9100B5A8F0CC}" destId="{AC149AB2-4F78-4FB2-BE9C-6A17B47D9130}" srcOrd="4" destOrd="0" presId="urn:microsoft.com/office/officeart/2008/layout/HorizontalMultiLevelHierarchy"/>
    <dgm:cxn modelId="{13F35CCE-35BA-4408-BD31-5515926C4A51}" type="presParOf" srcId="{AC149AB2-4F78-4FB2-BE9C-6A17B47D9130}" destId="{F2D91341-1249-4475-9AD4-D5B512637272}" srcOrd="0" destOrd="0" presId="urn:microsoft.com/office/officeart/2008/layout/HorizontalMultiLevelHierarchy"/>
    <dgm:cxn modelId="{0903ED4A-0B56-4DB2-9EB7-585FB034E252}" type="presParOf" srcId="{C0697F30-6BBC-4668-8DAA-9100B5A8F0CC}" destId="{87A8D0B4-2615-4B7F-804C-22E5B826D975}" srcOrd="5" destOrd="0" presId="urn:microsoft.com/office/officeart/2008/layout/HorizontalMultiLevelHierarchy"/>
    <dgm:cxn modelId="{4E0A9BF9-0FD7-40A5-914B-A8A4271E76E0}" type="presParOf" srcId="{87A8D0B4-2615-4B7F-804C-22E5B826D975}" destId="{DB8BA376-7C1A-4AD1-8FB2-D325F98D165D}" srcOrd="0" destOrd="0" presId="urn:microsoft.com/office/officeart/2008/layout/HorizontalMultiLevelHierarchy"/>
    <dgm:cxn modelId="{649D92CC-52A2-4E71-B94C-8C093CBE0F61}" type="presParOf" srcId="{87A8D0B4-2615-4B7F-804C-22E5B826D975}" destId="{73744575-4BE8-4927-A966-69F298065C57}"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682991-7465-4A26-A348-D19FA9B8B589}">
      <dsp:nvSpPr>
        <dsp:cNvPr id="0" name=""/>
        <dsp:cNvSpPr/>
      </dsp:nvSpPr>
      <dsp:spPr>
        <a:xfrm>
          <a:off x="0" y="4550"/>
          <a:ext cx="3081867" cy="97344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MD" sz="1200" kern="1200" dirty="0">
              <a:solidFill>
                <a:schemeClr val="bg1"/>
              </a:solidFill>
            </a:rPr>
            <a:t>Юридическое лицо и его территориально-обособленные подразделения находятся на территории Псковской области</a:t>
          </a:r>
          <a:endParaRPr lang="ru-RU" sz="1200" kern="1200" dirty="0">
            <a:solidFill>
              <a:schemeClr val="bg1"/>
            </a:solidFill>
          </a:endParaRPr>
        </a:p>
      </dsp:txBody>
      <dsp:txXfrm>
        <a:off x="47519" y="52069"/>
        <a:ext cx="2986829" cy="8784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051F7B-1134-40F6-818E-CC8C348B3506}">
      <dsp:nvSpPr>
        <dsp:cNvPr id="0" name=""/>
        <dsp:cNvSpPr/>
      </dsp:nvSpPr>
      <dsp:spPr>
        <a:xfrm>
          <a:off x="57711" y="0"/>
          <a:ext cx="3081601" cy="977987"/>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MD" sz="1200" kern="1200" dirty="0">
              <a:solidFill>
                <a:schemeClr val="bg1"/>
              </a:solidFill>
            </a:rPr>
            <a:t>Юридическое лицо и его территориально-обособленные подразделения расположены на территории разных субъектов РФ</a:t>
          </a:r>
          <a:endParaRPr lang="ru-RU" sz="1200" kern="1200" dirty="0">
            <a:solidFill>
              <a:schemeClr val="bg1"/>
            </a:solidFill>
          </a:endParaRPr>
        </a:p>
      </dsp:txBody>
      <dsp:txXfrm>
        <a:off x="105452" y="47741"/>
        <a:ext cx="2986119" cy="8825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7F9884-CCCC-4302-BB99-52BCC290B688}">
      <dsp:nvSpPr>
        <dsp:cNvPr id="0" name=""/>
        <dsp:cNvSpPr/>
      </dsp:nvSpPr>
      <dsp:spPr>
        <a:xfrm>
          <a:off x="0" y="15313"/>
          <a:ext cx="2641600" cy="990876"/>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MD" sz="1200" kern="1200" dirty="0">
              <a:solidFill>
                <a:schemeClr val="bg1"/>
              </a:solidFill>
            </a:rPr>
            <a:t>Юридическое лицо и его территориально-обособленные подразделения расположены на территории разных субъектов РФ</a:t>
          </a:r>
          <a:endParaRPr lang="ru-RU" sz="1200" kern="1200" dirty="0">
            <a:solidFill>
              <a:schemeClr val="bg1"/>
            </a:solidFill>
          </a:endParaRPr>
        </a:p>
      </dsp:txBody>
      <dsp:txXfrm>
        <a:off x="48371" y="63684"/>
        <a:ext cx="2544858" cy="8941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149AB2-4F78-4FB2-BE9C-6A17B47D9130}">
      <dsp:nvSpPr>
        <dsp:cNvPr id="0" name=""/>
        <dsp:cNvSpPr/>
      </dsp:nvSpPr>
      <dsp:spPr>
        <a:xfrm>
          <a:off x="3089023" y="2368786"/>
          <a:ext cx="1503784" cy="1558635"/>
        </a:xfrm>
        <a:custGeom>
          <a:avLst/>
          <a:gdLst/>
          <a:ahLst/>
          <a:cxnLst/>
          <a:rect l="0" t="0" r="0" b="0"/>
          <a:pathLst>
            <a:path>
              <a:moveTo>
                <a:pt x="0" y="0"/>
              </a:moveTo>
              <a:lnTo>
                <a:pt x="751892" y="0"/>
              </a:lnTo>
              <a:lnTo>
                <a:pt x="751892" y="1558635"/>
              </a:lnTo>
              <a:lnTo>
                <a:pt x="1503784" y="155863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ru-RU" sz="800" kern="1200"/>
        </a:p>
      </dsp:txBody>
      <dsp:txXfrm>
        <a:off x="3786770" y="3093958"/>
        <a:ext cx="108290" cy="108290"/>
      </dsp:txXfrm>
    </dsp:sp>
    <dsp:sp modelId="{2600C230-DE75-44CA-80A1-21AA5BB2E9CC}">
      <dsp:nvSpPr>
        <dsp:cNvPr id="0" name=""/>
        <dsp:cNvSpPr/>
      </dsp:nvSpPr>
      <dsp:spPr>
        <a:xfrm>
          <a:off x="3089023" y="2268422"/>
          <a:ext cx="1504793" cy="91440"/>
        </a:xfrm>
        <a:custGeom>
          <a:avLst/>
          <a:gdLst/>
          <a:ahLst/>
          <a:cxnLst/>
          <a:rect l="0" t="0" r="0" b="0"/>
          <a:pathLst>
            <a:path>
              <a:moveTo>
                <a:pt x="0" y="100363"/>
              </a:moveTo>
              <a:lnTo>
                <a:pt x="752396" y="100363"/>
              </a:lnTo>
              <a:lnTo>
                <a:pt x="752396" y="45720"/>
              </a:lnTo>
              <a:lnTo>
                <a:pt x="1504793"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803775" y="2276498"/>
        <a:ext cx="75289" cy="75289"/>
      </dsp:txXfrm>
    </dsp:sp>
    <dsp:sp modelId="{C3838BDB-FE10-41C3-A863-69C921391CEE}">
      <dsp:nvSpPr>
        <dsp:cNvPr id="0" name=""/>
        <dsp:cNvSpPr/>
      </dsp:nvSpPr>
      <dsp:spPr>
        <a:xfrm>
          <a:off x="3089023" y="705599"/>
          <a:ext cx="1504795" cy="1663186"/>
        </a:xfrm>
        <a:custGeom>
          <a:avLst/>
          <a:gdLst/>
          <a:ahLst/>
          <a:cxnLst/>
          <a:rect l="0" t="0" r="0" b="0"/>
          <a:pathLst>
            <a:path>
              <a:moveTo>
                <a:pt x="0" y="1663186"/>
              </a:moveTo>
              <a:lnTo>
                <a:pt x="752397" y="1663186"/>
              </a:lnTo>
              <a:lnTo>
                <a:pt x="752397" y="0"/>
              </a:lnTo>
              <a:lnTo>
                <a:pt x="1504795"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ru-RU" sz="800" kern="1200"/>
        </a:p>
      </dsp:txBody>
      <dsp:txXfrm>
        <a:off x="3785348" y="1481120"/>
        <a:ext cx="112145" cy="112145"/>
      </dsp:txXfrm>
    </dsp:sp>
    <dsp:sp modelId="{C8879AA8-C767-4B1C-9574-AD8A6BCDDEAF}">
      <dsp:nvSpPr>
        <dsp:cNvPr id="0" name=""/>
        <dsp:cNvSpPr/>
      </dsp:nvSpPr>
      <dsp:spPr>
        <a:xfrm>
          <a:off x="0" y="1211856"/>
          <a:ext cx="3864187" cy="23138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indent="360000" algn="ctr" defTabSz="711200">
            <a:lnSpc>
              <a:spcPct val="90000"/>
            </a:lnSpc>
            <a:spcBef>
              <a:spcPct val="0"/>
            </a:spcBef>
            <a:spcAft>
              <a:spcPts val="0"/>
            </a:spcAft>
          </a:pPr>
          <a:r>
            <a:rPr lang="ru-RU" sz="1600" kern="1200" dirty="0"/>
            <a:t>Примером затрат на инновационную деятельность бюджетных организаций являются средства целевого финансирования на</a:t>
          </a:r>
        </a:p>
      </dsp:txBody>
      <dsp:txXfrm>
        <a:off x="0" y="1211856"/>
        <a:ext cx="3864187" cy="2313858"/>
      </dsp:txXfrm>
    </dsp:sp>
    <dsp:sp modelId="{714CC661-1F47-4B87-999A-91F6F3745454}">
      <dsp:nvSpPr>
        <dsp:cNvPr id="0" name=""/>
        <dsp:cNvSpPr/>
      </dsp:nvSpPr>
      <dsp:spPr>
        <a:xfrm>
          <a:off x="4593819" y="0"/>
          <a:ext cx="5983195" cy="141119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indent="0" algn="ctr" defTabSz="711200">
            <a:lnSpc>
              <a:spcPct val="90000"/>
            </a:lnSpc>
            <a:spcBef>
              <a:spcPct val="0"/>
            </a:spcBef>
            <a:spcAft>
              <a:spcPts val="0"/>
            </a:spcAft>
          </a:pPr>
          <a:r>
            <a:rPr lang="ru-RU" sz="1600" kern="1200" dirty="0"/>
            <a:t>Приобретение медицинского оборудования для функциональной диагностики, обеспечивающего возможность ранее не осуществляемых сложных вариантов обследования</a:t>
          </a:r>
        </a:p>
      </dsp:txBody>
      <dsp:txXfrm>
        <a:off x="4593819" y="0"/>
        <a:ext cx="5983195" cy="1411198"/>
      </dsp:txXfrm>
    </dsp:sp>
    <dsp:sp modelId="{B2C810CF-66D4-42B3-A225-3005A03BF832}">
      <dsp:nvSpPr>
        <dsp:cNvPr id="0" name=""/>
        <dsp:cNvSpPr/>
      </dsp:nvSpPr>
      <dsp:spPr>
        <a:xfrm>
          <a:off x="4593816" y="1608137"/>
          <a:ext cx="5983195" cy="141201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indent="457200" algn="ctr" defTabSz="711200">
            <a:lnSpc>
              <a:spcPct val="90000"/>
            </a:lnSpc>
            <a:spcBef>
              <a:spcPct val="0"/>
            </a:spcBef>
            <a:spcAft>
              <a:spcPts val="0"/>
            </a:spcAft>
          </a:pPr>
          <a:r>
            <a:rPr lang="ru-RU" sz="1600" kern="1200" dirty="0"/>
            <a:t>Приобретение нового оборудования, позволяющего повысить качество оказываемых услуг (в частности, анестезиологического, повышающего степень безопасности выполняемых наркозов, ультразвукового и рентгенологического, повышающего точность диагностики; ИКТ </a:t>
          </a:r>
          <a:r>
            <a:rPr lang="ru-RU" sz="1600" kern="1200" dirty="0" smtClean="0"/>
            <a:t>оборудования</a:t>
          </a:r>
          <a:endParaRPr lang="ru-RU" sz="1600" kern="1200" dirty="0"/>
        </a:p>
      </dsp:txBody>
      <dsp:txXfrm>
        <a:off x="4593816" y="1608137"/>
        <a:ext cx="5983195" cy="1412010"/>
      </dsp:txXfrm>
    </dsp:sp>
    <dsp:sp modelId="{DB8BA376-7C1A-4AD1-8FB2-D325F98D165D}">
      <dsp:nvSpPr>
        <dsp:cNvPr id="0" name=""/>
        <dsp:cNvSpPr/>
      </dsp:nvSpPr>
      <dsp:spPr>
        <a:xfrm>
          <a:off x="4592807" y="3221822"/>
          <a:ext cx="5984207" cy="141119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indent="457200" algn="ctr" defTabSz="711200">
            <a:lnSpc>
              <a:spcPct val="90000"/>
            </a:lnSpc>
            <a:spcBef>
              <a:spcPct val="0"/>
            </a:spcBef>
            <a:spcAft>
              <a:spcPts val="0"/>
            </a:spcAft>
          </a:pPr>
          <a:r>
            <a:rPr lang="ru-RU" sz="1600" kern="1200" dirty="0"/>
            <a:t>Приобретение нового программного обеспечения для ведения электронных баз (карт) клиентов; бухгалтерского и финансового учета, затраты на обучение персонала работе на новом оборудовании, поступившем в рамках централизованного снабжения и др. </a:t>
          </a:r>
        </a:p>
      </dsp:txBody>
      <dsp:txXfrm>
        <a:off x="4592807" y="3221822"/>
        <a:ext cx="5984207" cy="141119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2" y="2"/>
            <a:ext cx="2945659" cy="498055"/>
          </a:xfrm>
          <a:prstGeom prst="rect">
            <a:avLst/>
          </a:prstGeom>
        </p:spPr>
        <p:txBody>
          <a:bodyPr vert="horz" lIns="91303" tIns="45651" rIns="91303" bIns="45651" rtlCol="0"/>
          <a:lstStyle>
            <a:lvl1pPr algn="l">
              <a:defRPr sz="1200"/>
            </a:lvl1pPr>
          </a:lstStyle>
          <a:p>
            <a:endParaRPr lang="ru-RU" dirty="0"/>
          </a:p>
        </p:txBody>
      </p:sp>
      <p:sp>
        <p:nvSpPr>
          <p:cNvPr id="3" name="Дата 2"/>
          <p:cNvSpPr>
            <a:spLocks noGrp="1"/>
          </p:cNvSpPr>
          <p:nvPr>
            <p:ph type="dt" idx="1"/>
          </p:nvPr>
        </p:nvSpPr>
        <p:spPr>
          <a:xfrm>
            <a:off x="3850444" y="2"/>
            <a:ext cx="2945659" cy="498055"/>
          </a:xfrm>
          <a:prstGeom prst="rect">
            <a:avLst/>
          </a:prstGeom>
        </p:spPr>
        <p:txBody>
          <a:bodyPr vert="horz" lIns="91303" tIns="45651" rIns="91303" bIns="45651" rtlCol="0"/>
          <a:lstStyle>
            <a:lvl1pPr algn="r">
              <a:defRPr sz="1200"/>
            </a:lvl1pPr>
          </a:lstStyle>
          <a:p>
            <a:fld id="{7C26ED47-C479-9645-8FB6-2E7F4DD2862E}" type="datetimeFigureOut">
              <a:rPr lang="ru-RU" smtClean="0"/>
              <a:t>22.03.2022</a:t>
            </a:fld>
            <a:endParaRPr lang="ru-RU" dirty="0"/>
          </a:p>
        </p:txBody>
      </p:sp>
      <p:sp>
        <p:nvSpPr>
          <p:cNvPr id="4" name="Образ слайда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303" tIns="45651" rIns="91303" bIns="45651" rtlCol="0" anchor="ctr"/>
          <a:lstStyle/>
          <a:p>
            <a:endParaRPr lang="ru-RU" dirty="0"/>
          </a:p>
        </p:txBody>
      </p:sp>
      <p:sp>
        <p:nvSpPr>
          <p:cNvPr id="5" name="Заметки 4"/>
          <p:cNvSpPr>
            <a:spLocks noGrp="1"/>
          </p:cNvSpPr>
          <p:nvPr>
            <p:ph type="body" sz="quarter" idx="3"/>
          </p:nvPr>
        </p:nvSpPr>
        <p:spPr>
          <a:xfrm>
            <a:off x="679768" y="4777196"/>
            <a:ext cx="5438140" cy="3908613"/>
          </a:xfrm>
          <a:prstGeom prst="rect">
            <a:avLst/>
          </a:prstGeom>
        </p:spPr>
        <p:txBody>
          <a:bodyPr vert="horz" lIns="91303" tIns="45651" rIns="91303" bIns="45651"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2" y="9428585"/>
            <a:ext cx="2945659" cy="498054"/>
          </a:xfrm>
          <a:prstGeom prst="rect">
            <a:avLst/>
          </a:prstGeom>
        </p:spPr>
        <p:txBody>
          <a:bodyPr vert="horz" lIns="91303" tIns="45651" rIns="91303" bIns="45651" rtlCol="0" anchor="b"/>
          <a:lstStyle>
            <a:lvl1pPr algn="l">
              <a:defRPr sz="1200"/>
            </a:lvl1pPr>
          </a:lstStyle>
          <a:p>
            <a:endParaRPr lang="ru-RU" dirty="0"/>
          </a:p>
        </p:txBody>
      </p:sp>
      <p:sp>
        <p:nvSpPr>
          <p:cNvPr id="7" name="Номер слайда 6"/>
          <p:cNvSpPr>
            <a:spLocks noGrp="1"/>
          </p:cNvSpPr>
          <p:nvPr>
            <p:ph type="sldNum" sz="quarter" idx="5"/>
          </p:nvPr>
        </p:nvSpPr>
        <p:spPr>
          <a:xfrm>
            <a:off x="3850444" y="9428585"/>
            <a:ext cx="2945659" cy="498054"/>
          </a:xfrm>
          <a:prstGeom prst="rect">
            <a:avLst/>
          </a:prstGeom>
        </p:spPr>
        <p:txBody>
          <a:bodyPr vert="horz" lIns="91303" tIns="45651" rIns="91303" bIns="45651" rtlCol="0" anchor="b"/>
          <a:lstStyle>
            <a:lvl1pPr algn="r">
              <a:defRPr sz="1200"/>
            </a:lvl1pPr>
          </a:lstStyle>
          <a:p>
            <a:fld id="{6C8EC475-6065-984E-8A7B-A4F90A032B81}" type="slidenum">
              <a:rPr lang="ru-RU" smtClean="0"/>
              <a:t>‹#›</a:t>
            </a:fld>
            <a:endParaRPr lang="ru-RU" dirty="0"/>
          </a:p>
        </p:txBody>
      </p:sp>
    </p:spTree>
    <p:extLst>
      <p:ext uri="{BB962C8B-B14F-4D97-AF65-F5344CB8AC3E}">
        <p14:creationId xmlns:p14="http://schemas.microsoft.com/office/powerpoint/2010/main" val="275202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aseline="30000" dirty="0">
                <a:latin typeface="Times New Roman" panose="02020603050405020304" pitchFamily="18" charset="0"/>
                <a:ea typeface="Times New Roman" panose="02020603050405020304" pitchFamily="18" charset="0"/>
              </a:rPr>
              <a:t>*</a:t>
            </a:r>
            <a:r>
              <a:rPr lang="ru-RU" sz="1200" baseline="30000" dirty="0">
                <a:effectLst/>
                <a:latin typeface="Times New Roman" panose="02020603050405020304" pitchFamily="18" charset="0"/>
                <a:ea typeface="Times New Roman" panose="02020603050405020304" pitchFamily="18" charset="0"/>
              </a:rPr>
              <a:t>)</a:t>
            </a:r>
            <a:r>
              <a:rPr lang="ru-RU" sz="1200" dirty="0">
                <a:latin typeface="Times New Roman" panose="02020603050405020304" pitchFamily="18" charset="0"/>
                <a:ea typeface="Times New Roman" panose="02020603050405020304" pitchFamily="18" charset="0"/>
              </a:rPr>
              <a:t>В</a:t>
            </a:r>
            <a:r>
              <a:rPr lang="ru-RU" sz="1200" dirty="0">
                <a:effectLst/>
                <a:latin typeface="Times New Roman" panose="02020603050405020304" pitchFamily="18" charset="0"/>
                <a:ea typeface="Times New Roman" panose="02020603050405020304" pitchFamily="18" charset="0"/>
              </a:rPr>
              <a:t>озможно предоставление сводного отчета за все обособленные подразделения юридического лица, при условии назначения руководителем юридического лица должностного лица, ответственного за отражение агрегированных данных по этим подразделениям. В этом случае предоставление отчета закрепляется за одним из подразделений, определенным в данном субъекте Российской Федерации.</a:t>
            </a:r>
          </a:p>
          <a:p>
            <a:endParaRPr lang="ru-RU" dirty="0"/>
          </a:p>
        </p:txBody>
      </p:sp>
      <p:sp>
        <p:nvSpPr>
          <p:cNvPr id="4" name="Номер слайда 3"/>
          <p:cNvSpPr>
            <a:spLocks noGrp="1"/>
          </p:cNvSpPr>
          <p:nvPr>
            <p:ph type="sldNum" sz="quarter" idx="5"/>
          </p:nvPr>
        </p:nvSpPr>
        <p:spPr/>
        <p:txBody>
          <a:bodyPr/>
          <a:lstStyle/>
          <a:p>
            <a:fld id="{6C8EC475-6065-984E-8A7B-A4F90A032B81}" type="slidenum">
              <a:rPr lang="ru-RU" smtClean="0"/>
              <a:t>3</a:t>
            </a:fld>
            <a:endParaRPr lang="ru-RU" dirty="0"/>
          </a:p>
        </p:txBody>
      </p:sp>
    </p:spTree>
    <p:extLst>
      <p:ext uri="{BB962C8B-B14F-4D97-AF65-F5344CB8AC3E}">
        <p14:creationId xmlns:p14="http://schemas.microsoft.com/office/powerpoint/2010/main" val="2494967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6C8EC475-6065-984E-8A7B-A4F90A032B81}" type="slidenum">
              <a:rPr lang="ru-RU" smtClean="0"/>
              <a:t>4</a:t>
            </a:fld>
            <a:endParaRPr lang="ru-RU" dirty="0"/>
          </a:p>
        </p:txBody>
      </p:sp>
    </p:spTree>
    <p:extLst>
      <p:ext uri="{BB962C8B-B14F-4D97-AF65-F5344CB8AC3E}">
        <p14:creationId xmlns:p14="http://schemas.microsoft.com/office/powerpoint/2010/main" val="1587231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C8EC475-6065-984E-8A7B-A4F90A032B81}" type="slidenum">
              <a:rPr lang="ru-RU" smtClean="0"/>
              <a:t>6</a:t>
            </a:fld>
            <a:endParaRPr lang="ru-RU" dirty="0"/>
          </a:p>
        </p:txBody>
      </p:sp>
    </p:spTree>
    <p:extLst>
      <p:ext uri="{BB962C8B-B14F-4D97-AF65-F5344CB8AC3E}">
        <p14:creationId xmlns:p14="http://schemas.microsoft.com/office/powerpoint/2010/main" val="3729497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C8EC475-6065-984E-8A7B-A4F90A032B81}" type="slidenum">
              <a:rPr lang="ru-RU" smtClean="0"/>
              <a:t>7</a:t>
            </a:fld>
            <a:endParaRPr lang="ru-RU" dirty="0"/>
          </a:p>
        </p:txBody>
      </p:sp>
    </p:spTree>
    <p:extLst>
      <p:ext uri="{BB962C8B-B14F-4D97-AF65-F5344CB8AC3E}">
        <p14:creationId xmlns:p14="http://schemas.microsoft.com/office/powerpoint/2010/main" val="111567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По стр.116 отчитывающаяся организация показывает наличие в ее структуре собственных научно-исследовательских, проектно-конструкторских подразделений, ведущих научные исследования и разработки на постоянной основе. </a:t>
            </a:r>
          </a:p>
          <a:p>
            <a:r>
              <a:rPr lang="ru-RU" sz="1200" kern="1200" dirty="0" smtClean="0">
                <a:solidFill>
                  <a:schemeClr val="tx1"/>
                </a:solidFill>
                <a:effectLst/>
                <a:latin typeface="+mn-lt"/>
                <a:ea typeface="+mn-ea"/>
                <a:cs typeface="+mn-cs"/>
              </a:rPr>
              <a:t> Если организация в отчетном году выполняла собственными силами исследования (НИР) в целях разработки новых продуктов, услуг и методов их производства (передачи), новых производственных процессов, то данные по стр.116 &gt;0 и данные по стр.502 гр.3&gt;0. </a:t>
            </a:r>
          </a:p>
          <a:p>
            <a:endParaRPr lang="ru-RU" dirty="0"/>
          </a:p>
        </p:txBody>
      </p:sp>
      <p:sp>
        <p:nvSpPr>
          <p:cNvPr id="4" name="Номер слайда 3"/>
          <p:cNvSpPr>
            <a:spLocks noGrp="1"/>
          </p:cNvSpPr>
          <p:nvPr>
            <p:ph type="sldNum" sz="quarter" idx="10"/>
          </p:nvPr>
        </p:nvSpPr>
        <p:spPr/>
        <p:txBody>
          <a:bodyPr/>
          <a:lstStyle/>
          <a:p>
            <a:fld id="{6C8EC475-6065-984E-8A7B-A4F90A032B81}" type="slidenum">
              <a:rPr lang="ru-RU" smtClean="0"/>
              <a:t>8</a:t>
            </a:fld>
            <a:endParaRPr lang="ru-RU" dirty="0"/>
          </a:p>
        </p:txBody>
      </p:sp>
    </p:spTree>
    <p:extLst>
      <p:ext uri="{BB962C8B-B14F-4D97-AF65-F5344CB8AC3E}">
        <p14:creationId xmlns:p14="http://schemas.microsoft.com/office/powerpoint/2010/main" val="3324245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6C8EC475-6065-984E-8A7B-A4F90A032B81}" type="slidenum">
              <a:rPr lang="ru-RU" smtClean="0"/>
              <a:t>9</a:t>
            </a:fld>
            <a:endParaRPr lang="ru-RU" dirty="0"/>
          </a:p>
        </p:txBody>
      </p:sp>
    </p:spTree>
    <p:extLst>
      <p:ext uri="{BB962C8B-B14F-4D97-AF65-F5344CB8AC3E}">
        <p14:creationId xmlns:p14="http://schemas.microsoft.com/office/powerpoint/2010/main" val="2959835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6C8EC475-6065-984E-8A7B-A4F90A032B81}" type="slidenum">
              <a:rPr lang="ru-RU" smtClean="0"/>
              <a:t>18</a:t>
            </a:fld>
            <a:endParaRPr lang="ru-RU" dirty="0"/>
          </a:p>
        </p:txBody>
      </p:sp>
    </p:spTree>
    <p:extLst>
      <p:ext uri="{BB962C8B-B14F-4D97-AF65-F5344CB8AC3E}">
        <p14:creationId xmlns:p14="http://schemas.microsoft.com/office/powerpoint/2010/main" val="4126286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C8EC475-6065-984E-8A7B-A4F90A032B81}" type="slidenum">
              <a:rPr lang="ru-RU" smtClean="0"/>
              <a:t>22</a:t>
            </a:fld>
            <a:endParaRPr lang="ru-RU" dirty="0"/>
          </a:p>
        </p:txBody>
      </p:sp>
    </p:spTree>
    <p:extLst>
      <p:ext uri="{BB962C8B-B14F-4D97-AF65-F5344CB8AC3E}">
        <p14:creationId xmlns:p14="http://schemas.microsoft.com/office/powerpoint/2010/main" val="1160089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C8EC475-6065-984E-8A7B-A4F90A032B81}" type="slidenum">
              <a:rPr lang="ru-RU" smtClean="0"/>
              <a:t>31</a:t>
            </a:fld>
            <a:endParaRPr lang="ru-RU" dirty="0"/>
          </a:p>
        </p:txBody>
      </p:sp>
    </p:spTree>
    <p:extLst>
      <p:ext uri="{BB962C8B-B14F-4D97-AF65-F5344CB8AC3E}">
        <p14:creationId xmlns:p14="http://schemas.microsoft.com/office/powerpoint/2010/main" val="17557685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2.emf"/><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pic>
        <p:nvPicPr>
          <p:cNvPr id="19" name="Рисунок 18" descr="Изображение выглядит как сидит, дисплей, компьютер, стол&#10;&#10;Автоматически созданное описание">
            <a:extLst>
              <a:ext uri="{FF2B5EF4-FFF2-40B4-BE49-F238E27FC236}">
                <a16:creationId xmlns="" xmlns:a16="http://schemas.microsoft.com/office/drawing/2014/main" id="{5DDD05CB-2E66-FE41-B90C-3BED6168EC2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 t="6771" r="65" b="10382"/>
          <a:stretch/>
        </p:blipFill>
        <p:spPr>
          <a:xfrm>
            <a:off x="0" y="-1"/>
            <a:ext cx="12191999" cy="6863589"/>
          </a:xfrm>
          <a:prstGeom prst="rect">
            <a:avLst/>
          </a:prstGeom>
        </p:spPr>
      </p:pic>
      <p:pic>
        <p:nvPicPr>
          <p:cNvPr id="22" name="Рисунок 21">
            <a:extLst>
              <a:ext uri="{FF2B5EF4-FFF2-40B4-BE49-F238E27FC236}">
                <a16:creationId xmlns="" xmlns:a16="http://schemas.microsoft.com/office/drawing/2014/main" id="{E226F7B9-62D5-2742-9B27-DE7A734B57D3}"/>
              </a:ext>
            </a:extLst>
          </p:cNvPr>
          <p:cNvPicPr>
            <a:picLocks noChangeAspect="1"/>
          </p:cNvPicPr>
          <p:nvPr userDrawn="1"/>
        </p:nvPicPr>
        <p:blipFill>
          <a:blip r:embed="rId3"/>
          <a:stretch>
            <a:fillRect/>
          </a:stretch>
        </p:blipFill>
        <p:spPr>
          <a:xfrm>
            <a:off x="3468927" y="1295163"/>
            <a:ext cx="838739" cy="983706"/>
          </a:xfrm>
          <a:prstGeom prst="rect">
            <a:avLst/>
          </a:prstGeom>
        </p:spPr>
      </p:pic>
      <p:sp>
        <p:nvSpPr>
          <p:cNvPr id="25" name="TextBox 24">
            <a:extLst>
              <a:ext uri="{FF2B5EF4-FFF2-40B4-BE49-F238E27FC236}">
                <a16:creationId xmlns="" xmlns:a16="http://schemas.microsoft.com/office/drawing/2014/main" id="{E97C47BF-43EF-F942-8B55-90BCB0808BB2}"/>
              </a:ext>
            </a:extLst>
          </p:cNvPr>
          <p:cNvSpPr txBox="1"/>
          <p:nvPr userDrawn="1"/>
        </p:nvSpPr>
        <p:spPr>
          <a:xfrm>
            <a:off x="1807068" y="2404122"/>
            <a:ext cx="4381965" cy="400110"/>
          </a:xfrm>
          <a:prstGeom prst="rect">
            <a:avLst/>
          </a:prstGeom>
          <a:noFill/>
        </p:spPr>
        <p:txBody>
          <a:bodyPr wrap="square" rtlCol="0">
            <a:spAutoFit/>
          </a:bodyPr>
          <a:lstStyle/>
          <a:p>
            <a:pPr algn="ctr"/>
            <a:r>
              <a:rPr lang="ru-RU" sz="1000" dirty="0">
                <a:solidFill>
                  <a:schemeClr val="bg1"/>
                </a:solidFill>
                <a:latin typeface="Arial" panose="020B0604020202020204" pitchFamily="34" charset="0"/>
                <a:cs typeface="Arial" panose="020B0604020202020204" pitchFamily="34" charset="0"/>
              </a:rPr>
              <a:t>ФЕДЕРАЛЬНАЯ СЛУЖБА</a:t>
            </a:r>
          </a:p>
          <a:p>
            <a:pPr algn="ctr"/>
            <a:r>
              <a:rPr lang="ru-RU" sz="1000" dirty="0">
                <a:solidFill>
                  <a:schemeClr val="bg1"/>
                </a:solidFill>
                <a:latin typeface="Arial" panose="020B0604020202020204" pitchFamily="34" charset="0"/>
                <a:cs typeface="Arial" panose="020B0604020202020204" pitchFamily="34" charset="0"/>
              </a:rPr>
              <a:t>ГОСУДАРСТВЕННОЙ СТАТИСТИКИ</a:t>
            </a:r>
          </a:p>
        </p:txBody>
      </p:sp>
      <p:sp>
        <p:nvSpPr>
          <p:cNvPr id="3" name="Текст 2">
            <a:extLst>
              <a:ext uri="{FF2B5EF4-FFF2-40B4-BE49-F238E27FC236}">
                <a16:creationId xmlns="" xmlns:a16="http://schemas.microsoft.com/office/drawing/2014/main" id="{C1AF1070-B945-8D4C-899C-993073D72606}"/>
              </a:ext>
            </a:extLst>
          </p:cNvPr>
          <p:cNvSpPr>
            <a:spLocks noGrp="1"/>
          </p:cNvSpPr>
          <p:nvPr>
            <p:ph type="body" sz="quarter" idx="10"/>
          </p:nvPr>
        </p:nvSpPr>
        <p:spPr>
          <a:xfrm>
            <a:off x="4651486" y="3845860"/>
            <a:ext cx="4860814" cy="840230"/>
          </a:xfrm>
          <a:prstGeom prst="rect">
            <a:avLst/>
          </a:prstGeom>
          <a:noFill/>
        </p:spPr>
        <p:txBody>
          <a:bodyPr wrap="square" rtlCol="0">
            <a:spAutoFit/>
          </a:bodyPr>
          <a:lstStyle>
            <a:lvl1pPr marL="0" indent="0">
              <a:buNone/>
              <a:defRPr lang="ru-RU" sz="5400" b="1" dirty="0" smtClean="0">
                <a:solidFill>
                  <a:schemeClr val="bg1"/>
                </a:solidFill>
                <a:latin typeface="Arial" panose="020B0604020202020204" pitchFamily="34" charset="0"/>
                <a:cs typeface="Arial" panose="020B0604020202020204" pitchFamily="34" charset="0"/>
              </a:defRPr>
            </a:lvl1pPr>
            <a:lvl2pPr>
              <a:defRPr lang="ru-RU" sz="1800" dirty="0" smtClean="0"/>
            </a:lvl2pPr>
            <a:lvl3pPr>
              <a:defRPr lang="ru-RU" sz="1800" dirty="0" smtClean="0"/>
            </a:lvl3pPr>
            <a:lvl4pPr>
              <a:defRPr lang="ru-RU" dirty="0" smtClean="0"/>
            </a:lvl4pPr>
            <a:lvl5pPr>
              <a:defRPr lang="ru-RU" dirty="0"/>
            </a:lvl5pPr>
          </a:lstStyle>
          <a:p>
            <a:pPr marL="0" lvl="0"/>
            <a:r>
              <a:rPr lang="ru-RU" dirty="0"/>
              <a:t>Образец</a:t>
            </a:r>
          </a:p>
        </p:txBody>
      </p:sp>
      <p:sp>
        <p:nvSpPr>
          <p:cNvPr id="15" name="Текст 14">
            <a:extLst>
              <a:ext uri="{FF2B5EF4-FFF2-40B4-BE49-F238E27FC236}">
                <a16:creationId xmlns="" xmlns:a16="http://schemas.microsoft.com/office/drawing/2014/main" id="{DD92C87E-2341-274B-BF52-A5D44F5B38BB}"/>
              </a:ext>
            </a:extLst>
          </p:cNvPr>
          <p:cNvSpPr>
            <a:spLocks noGrp="1"/>
          </p:cNvSpPr>
          <p:nvPr>
            <p:ph type="body" sz="quarter" idx="11"/>
          </p:nvPr>
        </p:nvSpPr>
        <p:spPr>
          <a:xfrm>
            <a:off x="5788025" y="5527407"/>
            <a:ext cx="5565775" cy="400622"/>
          </a:xfrm>
          <a:prstGeom prst="rect">
            <a:avLst/>
          </a:prstGeom>
        </p:spPr>
        <p:txBody>
          <a:bodyPr vert="horz" wrap="square" lIns="0" tIns="12700" rIns="0" bIns="0" rtlCol="0">
            <a:spAutoFit/>
          </a:bodyPr>
          <a:lstStyle>
            <a:lvl1pPr marL="0" indent="0">
              <a:buNone/>
              <a:defRPr lang="ru-RU" smtClean="0">
                <a:solidFill>
                  <a:srgbClr val="C00000"/>
                </a:solidFill>
                <a:latin typeface="Arial"/>
                <a:cs typeface="Arial"/>
              </a:defRPr>
            </a:lvl1pPr>
            <a:lvl2pPr>
              <a:defRPr lang="ru-RU" sz="1800" smtClean="0"/>
            </a:lvl2pPr>
            <a:lvl3pPr>
              <a:defRPr lang="ru-RU" sz="1800" smtClean="0"/>
            </a:lvl3pPr>
            <a:lvl4pPr>
              <a:defRPr lang="ru-RU" smtClean="0"/>
            </a:lvl4pPr>
            <a:lvl5pPr>
              <a:defRPr lang="ru-RU"/>
            </a:lvl5pPr>
          </a:lstStyle>
          <a:p>
            <a:pPr marL="12700" lvl="0">
              <a:spcBef>
                <a:spcPts val="100"/>
              </a:spcBef>
            </a:pPr>
            <a:r>
              <a:rPr lang="ru-RU" dirty="0"/>
              <a:t>Образец текста</a:t>
            </a:r>
          </a:p>
        </p:txBody>
      </p:sp>
      <p:grpSp>
        <p:nvGrpSpPr>
          <p:cNvPr id="34" name="Группа 33">
            <a:extLst>
              <a:ext uri="{FF2B5EF4-FFF2-40B4-BE49-F238E27FC236}">
                <a16:creationId xmlns="" xmlns:a16="http://schemas.microsoft.com/office/drawing/2014/main" id="{C0E2B938-342D-8049-8714-0DBDEFB7B8E6}"/>
              </a:ext>
            </a:extLst>
          </p:cNvPr>
          <p:cNvGrpSpPr/>
          <p:nvPr userDrawn="1"/>
        </p:nvGrpSpPr>
        <p:grpSpPr>
          <a:xfrm>
            <a:off x="11456590" y="4641508"/>
            <a:ext cx="494109" cy="499100"/>
            <a:chOff x="9699205" y="5186438"/>
            <a:chExt cx="440055" cy="444500"/>
          </a:xfrm>
        </p:grpSpPr>
        <p:sp>
          <p:nvSpPr>
            <p:cNvPr id="35" name="object 16">
              <a:extLst>
                <a:ext uri="{FF2B5EF4-FFF2-40B4-BE49-F238E27FC236}">
                  <a16:creationId xmlns="" xmlns:a16="http://schemas.microsoft.com/office/drawing/2014/main" id="{C1AF891F-E358-354D-8AE1-626631524F42}"/>
                </a:ext>
              </a:extLst>
            </p:cNvPr>
            <p:cNvSpPr/>
            <p:nvPr/>
          </p:nvSpPr>
          <p:spPr>
            <a:xfrm>
              <a:off x="9699205" y="5186438"/>
              <a:ext cx="440055" cy="444500"/>
            </a:xfrm>
            <a:custGeom>
              <a:avLst/>
              <a:gdLst/>
              <a:ahLst/>
              <a:cxnLst/>
              <a:rect l="l" t="t" r="r" b="b"/>
              <a:pathLst>
                <a:path w="440054" h="444500">
                  <a:moveTo>
                    <a:pt x="0" y="0"/>
                  </a:moveTo>
                  <a:lnTo>
                    <a:pt x="439940" y="0"/>
                  </a:lnTo>
                  <a:lnTo>
                    <a:pt x="439940" y="444118"/>
                  </a:lnTo>
                  <a:lnTo>
                    <a:pt x="0" y="444118"/>
                  </a:lnTo>
                  <a:lnTo>
                    <a:pt x="0" y="0"/>
                  </a:lnTo>
                  <a:close/>
                </a:path>
              </a:pathLst>
            </a:custGeom>
            <a:solidFill>
              <a:srgbClr val="FFC32E"/>
            </a:solidFill>
          </p:spPr>
          <p:txBody>
            <a:bodyPr wrap="square" lIns="0" tIns="0" rIns="0" bIns="0" rtlCol="0"/>
            <a:lstStyle/>
            <a:p>
              <a:endParaRPr/>
            </a:p>
          </p:txBody>
        </p:sp>
        <p:sp>
          <p:nvSpPr>
            <p:cNvPr id="36" name="object 17">
              <a:extLst>
                <a:ext uri="{FF2B5EF4-FFF2-40B4-BE49-F238E27FC236}">
                  <a16:creationId xmlns="" xmlns:a16="http://schemas.microsoft.com/office/drawing/2014/main" id="{3EAFB859-847C-C54D-A042-FD8F8AE9C64B}"/>
                </a:ext>
              </a:extLst>
            </p:cNvPr>
            <p:cNvSpPr/>
            <p:nvPr/>
          </p:nvSpPr>
          <p:spPr>
            <a:xfrm>
              <a:off x="9859266" y="5292379"/>
              <a:ext cx="136778" cy="256938"/>
            </a:xfrm>
            <a:prstGeom prst="rect">
              <a:avLst/>
            </a:prstGeom>
            <a:blipFill>
              <a:blip r:embed="rId4" cstate="print"/>
              <a:stretch>
                <a:fillRect/>
              </a:stretch>
            </a:blipFill>
          </p:spPr>
          <p:txBody>
            <a:bodyPr wrap="square" lIns="0" tIns="0" rIns="0" bIns="0" rtlCol="0"/>
            <a:lstStyle/>
            <a:p>
              <a:endParaRPr/>
            </a:p>
          </p:txBody>
        </p:sp>
      </p:grpSp>
    </p:spTree>
    <p:extLst>
      <p:ext uri="{BB962C8B-B14F-4D97-AF65-F5344CB8AC3E}">
        <p14:creationId xmlns:p14="http://schemas.microsoft.com/office/powerpoint/2010/main" val="1975738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Текст в три колонки">
    <p:spTree>
      <p:nvGrpSpPr>
        <p:cNvPr id="1" name=""/>
        <p:cNvGrpSpPr/>
        <p:nvPr/>
      </p:nvGrpSpPr>
      <p:grpSpPr>
        <a:xfrm>
          <a:off x="0" y="0"/>
          <a:ext cx="0" cy="0"/>
          <a:chOff x="0" y="0"/>
          <a:chExt cx="0" cy="0"/>
        </a:xfrm>
      </p:grpSpPr>
      <p:sp>
        <p:nvSpPr>
          <p:cNvPr id="8" name="object 8">
            <a:extLst>
              <a:ext uri="{FF2B5EF4-FFF2-40B4-BE49-F238E27FC236}">
                <a16:creationId xmlns="" xmlns:a16="http://schemas.microsoft.com/office/drawing/2014/main" id="{8E62C042-4EA4-314F-8837-7915700A0693}"/>
              </a:ext>
            </a:extLst>
          </p:cNvPr>
          <p:cNvSpPr txBox="1"/>
          <p:nvPr/>
        </p:nvSpPr>
        <p:spPr>
          <a:xfrm>
            <a:off x="358565" y="118434"/>
            <a:ext cx="1048822" cy="292151"/>
          </a:xfrm>
          <a:prstGeom prst="rect">
            <a:avLst/>
          </a:prstGeom>
        </p:spPr>
        <p:txBody>
          <a:bodyPr vert="horz" wrap="square" lIns="0" tIns="12700" rIns="0" bIns="0" rtlCol="0">
            <a:spAutoFit/>
          </a:bodyPr>
          <a:lstStyle/>
          <a:p>
            <a:pPr marL="12700">
              <a:lnSpc>
                <a:spcPct val="100000"/>
              </a:lnSpc>
              <a:spcBef>
                <a:spcPts val="100"/>
              </a:spcBef>
            </a:pPr>
            <a:r>
              <a:rPr sz="1500" b="1" spc="-45" dirty="0">
                <a:solidFill>
                  <a:srgbClr val="334286"/>
                </a:solidFill>
                <a:latin typeface="Arial"/>
                <a:cs typeface="Arial"/>
              </a:rPr>
              <a:t>РОССТАТ</a:t>
            </a:r>
            <a:endParaRPr sz="1500" dirty="0">
              <a:latin typeface="Arial"/>
              <a:cs typeface="Arial"/>
            </a:endParaRPr>
          </a:p>
        </p:txBody>
      </p:sp>
      <p:sp>
        <p:nvSpPr>
          <p:cNvPr id="12" name="object 13">
            <a:extLst>
              <a:ext uri="{FF2B5EF4-FFF2-40B4-BE49-F238E27FC236}">
                <a16:creationId xmlns="" xmlns:a16="http://schemas.microsoft.com/office/drawing/2014/main" id="{978D5EB5-026B-2249-A8D4-5B5D2223AD6E}"/>
              </a:ext>
            </a:extLst>
          </p:cNvPr>
          <p:cNvSpPr/>
          <p:nvPr/>
        </p:nvSpPr>
        <p:spPr>
          <a:xfrm>
            <a:off x="373245" y="-1"/>
            <a:ext cx="11480069" cy="90567"/>
          </a:xfrm>
          <a:custGeom>
            <a:avLst/>
            <a:gdLst/>
            <a:ahLst/>
            <a:cxnLst/>
            <a:rect l="l" t="t" r="r" b="b"/>
            <a:pathLst>
              <a:path w="9980930" h="78740">
                <a:moveTo>
                  <a:pt x="0" y="78232"/>
                </a:moveTo>
                <a:lnTo>
                  <a:pt x="9980358" y="78232"/>
                </a:lnTo>
                <a:lnTo>
                  <a:pt x="9980358" y="0"/>
                </a:lnTo>
                <a:lnTo>
                  <a:pt x="0" y="0"/>
                </a:lnTo>
                <a:lnTo>
                  <a:pt x="0" y="78232"/>
                </a:lnTo>
                <a:close/>
              </a:path>
            </a:pathLst>
          </a:custGeom>
          <a:solidFill>
            <a:srgbClr val="334286"/>
          </a:solidFill>
        </p:spPr>
        <p:txBody>
          <a:bodyPr wrap="square" lIns="0" tIns="0" rIns="0" bIns="0" rtlCol="0"/>
          <a:lstStyle/>
          <a:p>
            <a:endParaRPr/>
          </a:p>
        </p:txBody>
      </p:sp>
      <p:sp>
        <p:nvSpPr>
          <p:cNvPr id="14" name="Номер слайда 5">
            <a:extLst>
              <a:ext uri="{FF2B5EF4-FFF2-40B4-BE49-F238E27FC236}">
                <a16:creationId xmlns="" xmlns:a16="http://schemas.microsoft.com/office/drawing/2014/main" id="{589F21BF-0ECE-1B45-A099-F5B6E92C16A7}"/>
              </a:ext>
            </a:extLst>
          </p:cNvPr>
          <p:cNvSpPr>
            <a:spLocks noGrp="1"/>
          </p:cNvSpPr>
          <p:nvPr userDrawn="1">
            <p:ph type="sldNum" sz="quarter" idx="4"/>
          </p:nvPr>
        </p:nvSpPr>
        <p:spPr>
          <a:xfrm>
            <a:off x="9310907" y="6355682"/>
            <a:ext cx="2743200" cy="365125"/>
          </a:xfrm>
          <a:prstGeom prst="rect">
            <a:avLst/>
          </a:prstGeom>
        </p:spPr>
        <p:txBody>
          <a:bodyPr vert="horz" lIns="91440" tIns="45720" rIns="91440" bIns="45720" rtlCol="0" anchor="ctr"/>
          <a:lstStyle>
            <a:lvl1pPr algn="r">
              <a:defRPr sz="1600">
                <a:solidFill>
                  <a:schemeClr val="tx1">
                    <a:lumMod val="50000"/>
                    <a:lumOff val="50000"/>
                  </a:schemeClr>
                </a:solidFill>
                <a:latin typeface="Arial" panose="020B0604020202020204" pitchFamily="34" charset="0"/>
                <a:cs typeface="Arial" panose="020B0604020202020204" pitchFamily="34" charset="0"/>
              </a:defRPr>
            </a:lvl1pPr>
          </a:lstStyle>
          <a:p>
            <a:fld id="{41B81EEA-DF2A-1C47-9781-44818CAE4220}" type="slidenum">
              <a:rPr lang="ru-RU" smtClean="0"/>
              <a:pPr/>
              <a:t>‹#›</a:t>
            </a:fld>
            <a:endParaRPr lang="ru-RU"/>
          </a:p>
        </p:txBody>
      </p:sp>
      <p:sp>
        <p:nvSpPr>
          <p:cNvPr id="15" name="object 7">
            <a:extLst>
              <a:ext uri="{FF2B5EF4-FFF2-40B4-BE49-F238E27FC236}">
                <a16:creationId xmlns="" xmlns:a16="http://schemas.microsoft.com/office/drawing/2014/main" id="{6BCF7F52-C500-194A-8FDB-1C45B1890E62}"/>
              </a:ext>
            </a:extLst>
          </p:cNvPr>
          <p:cNvSpPr/>
          <p:nvPr userDrawn="1"/>
        </p:nvSpPr>
        <p:spPr>
          <a:xfrm>
            <a:off x="0" y="649854"/>
            <a:ext cx="219919" cy="739108"/>
          </a:xfrm>
          <a:custGeom>
            <a:avLst/>
            <a:gdLst/>
            <a:ahLst/>
            <a:cxnLst/>
            <a:rect l="l" t="t" r="r" b="b"/>
            <a:pathLst>
              <a:path w="203835" h="565785">
                <a:moveTo>
                  <a:pt x="0" y="565226"/>
                </a:moveTo>
                <a:lnTo>
                  <a:pt x="203530" y="565226"/>
                </a:lnTo>
                <a:lnTo>
                  <a:pt x="203530" y="0"/>
                </a:lnTo>
                <a:lnTo>
                  <a:pt x="0" y="0"/>
                </a:lnTo>
                <a:lnTo>
                  <a:pt x="0" y="565226"/>
                </a:lnTo>
                <a:close/>
              </a:path>
            </a:pathLst>
          </a:custGeom>
          <a:solidFill>
            <a:srgbClr val="E1002B"/>
          </a:solidFill>
        </p:spPr>
        <p:txBody>
          <a:bodyPr wrap="square" lIns="0" tIns="0" rIns="0" bIns="0" rtlCol="0"/>
          <a:lstStyle/>
          <a:p>
            <a:endParaRPr/>
          </a:p>
        </p:txBody>
      </p:sp>
      <p:sp>
        <p:nvSpPr>
          <p:cNvPr id="18" name="Текст 17">
            <a:extLst>
              <a:ext uri="{FF2B5EF4-FFF2-40B4-BE49-F238E27FC236}">
                <a16:creationId xmlns="" xmlns:a16="http://schemas.microsoft.com/office/drawing/2014/main" id="{505DA8AD-1619-444D-90B9-AB4F90627F8F}"/>
              </a:ext>
            </a:extLst>
          </p:cNvPr>
          <p:cNvSpPr>
            <a:spLocks noGrp="1"/>
          </p:cNvSpPr>
          <p:nvPr userDrawn="1">
            <p:ph type="body" sz="quarter" idx="10" hasCustomPrompt="1"/>
          </p:nvPr>
        </p:nvSpPr>
        <p:spPr>
          <a:xfrm>
            <a:off x="292220" y="536137"/>
            <a:ext cx="2613235" cy="936897"/>
          </a:xfrm>
          <a:prstGeom prst="rect">
            <a:avLst/>
          </a:prstGeom>
        </p:spPr>
        <p:txBody>
          <a:bodyPr anchor="t"/>
          <a:lstStyle>
            <a:lvl1pPr marL="0" indent="0">
              <a:lnSpc>
                <a:spcPct val="100000"/>
              </a:lnSpc>
              <a:buNone/>
              <a:defRPr sz="2800">
                <a:solidFill>
                  <a:srgbClr val="334286"/>
                </a:solidFill>
                <a:latin typeface="Arial" panose="020B0604020202020204" pitchFamily="34" charset="0"/>
                <a:cs typeface="Arial" panose="020B0604020202020204" pitchFamily="34" charset="0"/>
              </a:defRPr>
            </a:lvl1pPr>
          </a:lstStyle>
          <a:p>
            <a:pPr lvl="0"/>
            <a:r>
              <a:rPr lang="ru-RU" dirty="0"/>
              <a:t>ОБРАЗЕЦ ТЕКСТА</a:t>
            </a:r>
          </a:p>
        </p:txBody>
      </p:sp>
      <p:sp>
        <p:nvSpPr>
          <p:cNvPr id="16" name="Текст 4">
            <a:extLst>
              <a:ext uri="{FF2B5EF4-FFF2-40B4-BE49-F238E27FC236}">
                <a16:creationId xmlns="" xmlns:a16="http://schemas.microsoft.com/office/drawing/2014/main" id="{EAF7FE5E-C8C1-E64E-A6DD-18826DFE6AED}"/>
              </a:ext>
            </a:extLst>
          </p:cNvPr>
          <p:cNvSpPr>
            <a:spLocks noGrp="1"/>
          </p:cNvSpPr>
          <p:nvPr userDrawn="1">
            <p:ph type="body" sz="quarter" idx="12"/>
          </p:nvPr>
        </p:nvSpPr>
        <p:spPr>
          <a:xfrm>
            <a:off x="1000124" y="1687112"/>
            <a:ext cx="3362326" cy="4668570"/>
          </a:xfrm>
          <a:prstGeom prst="rect">
            <a:avLst/>
          </a:prstGeom>
        </p:spPr>
        <p:txBody>
          <a:bodyPr/>
          <a:lstStyle>
            <a:lvl1pPr marL="12700" indent="0" algn="l" defTabSz="914400" rtl="0" eaLnBrk="1" latinLnBrk="0" hangingPunct="1">
              <a:buNone/>
              <a:defRPr lang="ru-RU" sz="1450" kern="1200" spc="-10" dirty="0">
                <a:solidFill>
                  <a:srgbClr val="4D4D4D"/>
                </a:solidFill>
                <a:latin typeface="Arial"/>
                <a:ea typeface="+mn-ea"/>
                <a:cs typeface="Arial"/>
              </a:defRPr>
            </a:lvl1pPr>
          </a:lstStyle>
          <a:p>
            <a:pPr lvl="0"/>
            <a:r>
              <a:rPr lang="ru-RU" dirty="0"/>
              <a:t>Образец текста</a:t>
            </a:r>
          </a:p>
        </p:txBody>
      </p:sp>
      <p:sp>
        <p:nvSpPr>
          <p:cNvPr id="20" name="Текст 4">
            <a:extLst>
              <a:ext uri="{FF2B5EF4-FFF2-40B4-BE49-F238E27FC236}">
                <a16:creationId xmlns="" xmlns:a16="http://schemas.microsoft.com/office/drawing/2014/main" id="{EAF7FE5E-C8C1-E64E-A6DD-18826DFE6AED}"/>
              </a:ext>
            </a:extLst>
          </p:cNvPr>
          <p:cNvSpPr>
            <a:spLocks noGrp="1"/>
          </p:cNvSpPr>
          <p:nvPr userDrawn="1">
            <p:ph type="body" sz="quarter" idx="13"/>
          </p:nvPr>
        </p:nvSpPr>
        <p:spPr>
          <a:xfrm>
            <a:off x="8335564" y="1687112"/>
            <a:ext cx="3362326" cy="4668570"/>
          </a:xfrm>
          <a:prstGeom prst="rect">
            <a:avLst/>
          </a:prstGeom>
        </p:spPr>
        <p:txBody>
          <a:bodyPr/>
          <a:lstStyle>
            <a:lvl1pPr marL="12700" indent="0" algn="l" defTabSz="914400" rtl="0" eaLnBrk="1" latinLnBrk="0" hangingPunct="1">
              <a:buNone/>
              <a:defRPr lang="ru-RU" sz="1450" kern="1200" spc="-10" dirty="0">
                <a:solidFill>
                  <a:srgbClr val="4D4D4D"/>
                </a:solidFill>
                <a:latin typeface="Arial"/>
                <a:ea typeface="+mn-ea"/>
                <a:cs typeface="Arial"/>
              </a:defRPr>
            </a:lvl1pPr>
          </a:lstStyle>
          <a:p>
            <a:pPr lvl="0"/>
            <a:r>
              <a:rPr lang="ru-RU" dirty="0"/>
              <a:t>Образец текста</a:t>
            </a:r>
          </a:p>
        </p:txBody>
      </p:sp>
      <p:sp>
        <p:nvSpPr>
          <p:cNvPr id="21" name="Текст 4">
            <a:extLst>
              <a:ext uri="{FF2B5EF4-FFF2-40B4-BE49-F238E27FC236}">
                <a16:creationId xmlns="" xmlns:a16="http://schemas.microsoft.com/office/drawing/2014/main" id="{EAF7FE5E-C8C1-E64E-A6DD-18826DFE6AED}"/>
              </a:ext>
            </a:extLst>
          </p:cNvPr>
          <p:cNvSpPr>
            <a:spLocks noGrp="1"/>
          </p:cNvSpPr>
          <p:nvPr userDrawn="1">
            <p:ph type="body" sz="quarter" idx="14"/>
          </p:nvPr>
        </p:nvSpPr>
        <p:spPr>
          <a:xfrm>
            <a:off x="4668439" y="1687112"/>
            <a:ext cx="3362326" cy="4668570"/>
          </a:xfrm>
          <a:prstGeom prst="rect">
            <a:avLst/>
          </a:prstGeom>
        </p:spPr>
        <p:txBody>
          <a:bodyPr/>
          <a:lstStyle>
            <a:lvl1pPr marL="12700" indent="0" algn="l" defTabSz="914400" rtl="0" eaLnBrk="1" latinLnBrk="0" hangingPunct="1">
              <a:buNone/>
              <a:defRPr lang="ru-RU" sz="1450" kern="1200" spc="-10" dirty="0">
                <a:solidFill>
                  <a:srgbClr val="4D4D4D"/>
                </a:solidFill>
                <a:latin typeface="Arial"/>
                <a:ea typeface="+mn-ea"/>
                <a:cs typeface="Arial"/>
              </a:defRPr>
            </a:lvl1pPr>
          </a:lstStyle>
          <a:p>
            <a:pPr lvl="0"/>
            <a:r>
              <a:rPr lang="ru-RU" dirty="0"/>
              <a:t>Образец текста</a:t>
            </a:r>
          </a:p>
        </p:txBody>
      </p:sp>
      <p:sp>
        <p:nvSpPr>
          <p:cNvPr id="13" name="Прямоугольник 12"/>
          <p:cNvSpPr/>
          <p:nvPr userDrawn="1"/>
        </p:nvSpPr>
        <p:spPr>
          <a:xfrm>
            <a:off x="0" y="1621784"/>
            <a:ext cx="219919" cy="4576940"/>
          </a:xfrm>
          <a:prstGeom prst="rect">
            <a:avLst/>
          </a:prstGeom>
          <a:solidFill>
            <a:srgbClr val="FFC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880708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Изображение в ноутбуке и текст">
    <p:spTree>
      <p:nvGrpSpPr>
        <p:cNvPr id="1" name=""/>
        <p:cNvGrpSpPr/>
        <p:nvPr/>
      </p:nvGrpSpPr>
      <p:grpSpPr>
        <a:xfrm>
          <a:off x="0" y="0"/>
          <a:ext cx="0" cy="0"/>
          <a:chOff x="0" y="0"/>
          <a:chExt cx="0" cy="0"/>
        </a:xfrm>
      </p:grpSpPr>
      <p:sp>
        <p:nvSpPr>
          <p:cNvPr id="24" name="object 2">
            <a:extLst>
              <a:ext uri="{FF2B5EF4-FFF2-40B4-BE49-F238E27FC236}">
                <a16:creationId xmlns="" xmlns:a16="http://schemas.microsoft.com/office/drawing/2014/main" id="{A32F654B-2BB9-1146-B60D-BED70D67F881}"/>
              </a:ext>
            </a:extLst>
          </p:cNvPr>
          <p:cNvSpPr/>
          <p:nvPr userDrawn="1"/>
        </p:nvSpPr>
        <p:spPr>
          <a:xfrm>
            <a:off x="0" y="1577061"/>
            <a:ext cx="8089900" cy="3878316"/>
          </a:xfrm>
          <a:prstGeom prst="rect">
            <a:avLst/>
          </a:prstGeom>
          <a:gradFill flip="none" rotWithShape="1">
            <a:gsLst>
              <a:gs pos="3000">
                <a:schemeClr val="tx2">
                  <a:lumMod val="75000"/>
                </a:schemeClr>
              </a:gs>
              <a:gs pos="100000">
                <a:srgbClr val="0070DF"/>
              </a:gs>
            </a:gsLst>
            <a:lin ang="2700000" scaled="1"/>
            <a:tileRect/>
          </a:gradFill>
        </p:spPr>
        <p:txBody>
          <a:bodyPr wrap="square" lIns="0" tIns="0" rIns="0" bIns="0" rtlCol="0"/>
          <a:lstStyle/>
          <a:p>
            <a:endParaRPr dirty="0"/>
          </a:p>
        </p:txBody>
      </p:sp>
      <p:pic>
        <p:nvPicPr>
          <p:cNvPr id="23" name="Рисунок 22">
            <a:extLst>
              <a:ext uri="{FF2B5EF4-FFF2-40B4-BE49-F238E27FC236}">
                <a16:creationId xmlns="" xmlns:a16="http://schemas.microsoft.com/office/drawing/2014/main" id="{5B740BA1-D2FE-8242-869F-79EFEB1D24A7}"/>
              </a:ext>
            </a:extLst>
          </p:cNvPr>
          <p:cNvPicPr>
            <a:picLocks noChangeAspect="1"/>
          </p:cNvPicPr>
          <p:nvPr userDrawn="1"/>
        </p:nvPicPr>
        <p:blipFill rotWithShape="1">
          <a:blip r:embed="rId2"/>
          <a:srcRect l="3252" t="5550" r="23733" b="2428"/>
          <a:stretch/>
        </p:blipFill>
        <p:spPr>
          <a:xfrm>
            <a:off x="5844746" y="843939"/>
            <a:ext cx="6347254" cy="4943819"/>
          </a:xfrm>
          <a:prstGeom prst="rect">
            <a:avLst/>
          </a:prstGeom>
        </p:spPr>
      </p:pic>
      <p:sp>
        <p:nvSpPr>
          <p:cNvPr id="4" name="Рисунок 3">
            <a:extLst>
              <a:ext uri="{FF2B5EF4-FFF2-40B4-BE49-F238E27FC236}">
                <a16:creationId xmlns="" xmlns:a16="http://schemas.microsoft.com/office/drawing/2014/main" id="{480833B5-F2B5-764F-89E3-8D464F7B36A1}"/>
              </a:ext>
            </a:extLst>
          </p:cNvPr>
          <p:cNvSpPr>
            <a:spLocks noGrp="1"/>
          </p:cNvSpPr>
          <p:nvPr>
            <p:ph type="pic" sz="quarter" idx="13"/>
          </p:nvPr>
        </p:nvSpPr>
        <p:spPr>
          <a:xfrm>
            <a:off x="6895475" y="1155502"/>
            <a:ext cx="5296525" cy="3976197"/>
          </a:xfrm>
          <a:prstGeom prst="rect">
            <a:avLst/>
          </a:prstGeom>
        </p:spPr>
        <p:txBody>
          <a:bodyPr/>
          <a:lstStyle>
            <a:lvl1pPr>
              <a:defRPr sz="1800">
                <a:solidFill>
                  <a:schemeClr val="tx1">
                    <a:lumMod val="65000"/>
                    <a:lumOff val="35000"/>
                  </a:schemeClr>
                </a:solidFill>
                <a:latin typeface="Arial" panose="020B0604020202020204" pitchFamily="34" charset="0"/>
                <a:cs typeface="Arial" panose="020B0604020202020204" pitchFamily="34" charset="0"/>
              </a:defRPr>
            </a:lvl1pPr>
          </a:lstStyle>
          <a:p>
            <a:endParaRPr lang="ru-RU" dirty="0"/>
          </a:p>
        </p:txBody>
      </p:sp>
      <p:sp>
        <p:nvSpPr>
          <p:cNvPr id="8" name="object 8">
            <a:extLst>
              <a:ext uri="{FF2B5EF4-FFF2-40B4-BE49-F238E27FC236}">
                <a16:creationId xmlns="" xmlns:a16="http://schemas.microsoft.com/office/drawing/2014/main" id="{8E62C042-4EA4-314F-8837-7915700A0693}"/>
              </a:ext>
            </a:extLst>
          </p:cNvPr>
          <p:cNvSpPr txBox="1"/>
          <p:nvPr/>
        </p:nvSpPr>
        <p:spPr>
          <a:xfrm>
            <a:off x="358565" y="118434"/>
            <a:ext cx="1048822" cy="292151"/>
          </a:xfrm>
          <a:prstGeom prst="rect">
            <a:avLst/>
          </a:prstGeom>
        </p:spPr>
        <p:txBody>
          <a:bodyPr vert="horz" wrap="square" lIns="0" tIns="12700" rIns="0" bIns="0" rtlCol="0">
            <a:spAutoFit/>
          </a:bodyPr>
          <a:lstStyle/>
          <a:p>
            <a:pPr marL="12700">
              <a:lnSpc>
                <a:spcPct val="100000"/>
              </a:lnSpc>
              <a:spcBef>
                <a:spcPts val="100"/>
              </a:spcBef>
            </a:pPr>
            <a:r>
              <a:rPr sz="1500" b="1" spc="-45" dirty="0">
                <a:solidFill>
                  <a:srgbClr val="334286"/>
                </a:solidFill>
                <a:latin typeface="Arial"/>
                <a:cs typeface="Arial"/>
              </a:rPr>
              <a:t>РОССТАТ</a:t>
            </a:r>
            <a:endParaRPr sz="1500" dirty="0">
              <a:latin typeface="Arial"/>
              <a:cs typeface="Arial"/>
            </a:endParaRPr>
          </a:p>
        </p:txBody>
      </p:sp>
      <p:sp>
        <p:nvSpPr>
          <p:cNvPr id="12" name="object 13">
            <a:extLst>
              <a:ext uri="{FF2B5EF4-FFF2-40B4-BE49-F238E27FC236}">
                <a16:creationId xmlns="" xmlns:a16="http://schemas.microsoft.com/office/drawing/2014/main" id="{978D5EB5-026B-2249-A8D4-5B5D2223AD6E}"/>
              </a:ext>
            </a:extLst>
          </p:cNvPr>
          <p:cNvSpPr/>
          <p:nvPr/>
        </p:nvSpPr>
        <p:spPr>
          <a:xfrm>
            <a:off x="373245" y="-1"/>
            <a:ext cx="11480069" cy="90567"/>
          </a:xfrm>
          <a:custGeom>
            <a:avLst/>
            <a:gdLst/>
            <a:ahLst/>
            <a:cxnLst/>
            <a:rect l="l" t="t" r="r" b="b"/>
            <a:pathLst>
              <a:path w="9980930" h="78740">
                <a:moveTo>
                  <a:pt x="0" y="78232"/>
                </a:moveTo>
                <a:lnTo>
                  <a:pt x="9980358" y="78232"/>
                </a:lnTo>
                <a:lnTo>
                  <a:pt x="9980358" y="0"/>
                </a:lnTo>
                <a:lnTo>
                  <a:pt x="0" y="0"/>
                </a:lnTo>
                <a:lnTo>
                  <a:pt x="0" y="78232"/>
                </a:lnTo>
                <a:close/>
              </a:path>
            </a:pathLst>
          </a:custGeom>
          <a:solidFill>
            <a:srgbClr val="334286"/>
          </a:solidFill>
        </p:spPr>
        <p:txBody>
          <a:bodyPr wrap="square" lIns="0" tIns="0" rIns="0" bIns="0" rtlCol="0"/>
          <a:lstStyle/>
          <a:p>
            <a:endParaRPr dirty="0"/>
          </a:p>
        </p:txBody>
      </p:sp>
      <p:sp>
        <p:nvSpPr>
          <p:cNvPr id="14" name="Номер слайда 5">
            <a:extLst>
              <a:ext uri="{FF2B5EF4-FFF2-40B4-BE49-F238E27FC236}">
                <a16:creationId xmlns="" xmlns:a16="http://schemas.microsoft.com/office/drawing/2014/main" id="{589F21BF-0ECE-1B45-A099-F5B6E92C16A7}"/>
              </a:ext>
            </a:extLst>
          </p:cNvPr>
          <p:cNvSpPr>
            <a:spLocks noGrp="1"/>
          </p:cNvSpPr>
          <p:nvPr userDrawn="1">
            <p:ph type="sldNum" sz="quarter" idx="4"/>
          </p:nvPr>
        </p:nvSpPr>
        <p:spPr>
          <a:xfrm>
            <a:off x="9310907" y="6355682"/>
            <a:ext cx="2743200" cy="365125"/>
          </a:xfrm>
          <a:prstGeom prst="rect">
            <a:avLst/>
          </a:prstGeom>
        </p:spPr>
        <p:txBody>
          <a:bodyPr vert="horz" lIns="91440" tIns="45720" rIns="91440" bIns="45720" rtlCol="0" anchor="ctr"/>
          <a:lstStyle>
            <a:lvl1pPr algn="r">
              <a:defRPr sz="1600">
                <a:solidFill>
                  <a:schemeClr val="tx1">
                    <a:lumMod val="50000"/>
                    <a:lumOff val="50000"/>
                  </a:schemeClr>
                </a:solidFill>
                <a:latin typeface="Arial" panose="020B0604020202020204" pitchFamily="34" charset="0"/>
                <a:cs typeface="Arial" panose="020B0604020202020204" pitchFamily="34" charset="0"/>
              </a:defRPr>
            </a:lvl1pPr>
          </a:lstStyle>
          <a:p>
            <a:fld id="{41B81EEA-DF2A-1C47-9781-44818CAE4220}" type="slidenum">
              <a:rPr lang="ru-RU" smtClean="0"/>
              <a:pPr/>
              <a:t>‹#›</a:t>
            </a:fld>
            <a:endParaRPr lang="ru-RU" dirty="0"/>
          </a:p>
        </p:txBody>
      </p:sp>
      <p:sp>
        <p:nvSpPr>
          <p:cNvPr id="5" name="Текст 4">
            <a:extLst>
              <a:ext uri="{FF2B5EF4-FFF2-40B4-BE49-F238E27FC236}">
                <a16:creationId xmlns="" xmlns:a16="http://schemas.microsoft.com/office/drawing/2014/main" id="{EAF7FE5E-C8C1-E64E-A6DD-18826DFE6AED}"/>
              </a:ext>
            </a:extLst>
          </p:cNvPr>
          <p:cNvSpPr>
            <a:spLocks noGrp="1"/>
          </p:cNvSpPr>
          <p:nvPr userDrawn="1">
            <p:ph type="body" sz="quarter" idx="12"/>
          </p:nvPr>
        </p:nvSpPr>
        <p:spPr>
          <a:xfrm>
            <a:off x="358566" y="1684750"/>
            <a:ext cx="5862352" cy="3188043"/>
          </a:xfrm>
          <a:prstGeom prst="rect">
            <a:avLst/>
          </a:prstGeom>
        </p:spPr>
        <p:txBody>
          <a:bodyPr/>
          <a:lstStyle>
            <a:lvl1pPr marL="0" indent="0">
              <a:buNone/>
              <a:defRPr sz="1600">
                <a:solidFill>
                  <a:schemeClr val="bg1"/>
                </a:solidFill>
                <a:latin typeface="Arial" panose="020B0604020202020204" pitchFamily="34" charset="0"/>
                <a:cs typeface="Arial" panose="020B0604020202020204" pitchFamily="34" charset="0"/>
              </a:defRPr>
            </a:lvl1pPr>
          </a:lstStyle>
          <a:p>
            <a:pPr lvl="0"/>
            <a:r>
              <a:rPr lang="ru-RU" dirty="0"/>
              <a:t>Образец текста</a:t>
            </a:r>
          </a:p>
        </p:txBody>
      </p:sp>
      <p:sp>
        <p:nvSpPr>
          <p:cNvPr id="35" name="object 7">
            <a:extLst>
              <a:ext uri="{FF2B5EF4-FFF2-40B4-BE49-F238E27FC236}">
                <a16:creationId xmlns="" xmlns:a16="http://schemas.microsoft.com/office/drawing/2014/main" id="{515B5E40-509C-674A-A0CE-A82644D303E5}"/>
              </a:ext>
            </a:extLst>
          </p:cNvPr>
          <p:cNvSpPr/>
          <p:nvPr userDrawn="1"/>
        </p:nvSpPr>
        <p:spPr>
          <a:xfrm>
            <a:off x="0" y="649854"/>
            <a:ext cx="219919" cy="739108"/>
          </a:xfrm>
          <a:custGeom>
            <a:avLst/>
            <a:gdLst/>
            <a:ahLst/>
            <a:cxnLst/>
            <a:rect l="l" t="t" r="r" b="b"/>
            <a:pathLst>
              <a:path w="203835" h="565785">
                <a:moveTo>
                  <a:pt x="0" y="565226"/>
                </a:moveTo>
                <a:lnTo>
                  <a:pt x="203530" y="565226"/>
                </a:lnTo>
                <a:lnTo>
                  <a:pt x="203530" y="0"/>
                </a:lnTo>
                <a:lnTo>
                  <a:pt x="0" y="0"/>
                </a:lnTo>
                <a:lnTo>
                  <a:pt x="0" y="565226"/>
                </a:lnTo>
                <a:close/>
              </a:path>
            </a:pathLst>
          </a:custGeom>
          <a:solidFill>
            <a:srgbClr val="E1002B"/>
          </a:solidFill>
        </p:spPr>
        <p:txBody>
          <a:bodyPr wrap="square" lIns="0" tIns="0" rIns="0" bIns="0" rtlCol="0"/>
          <a:lstStyle/>
          <a:p>
            <a:endParaRPr dirty="0"/>
          </a:p>
        </p:txBody>
      </p:sp>
      <p:sp>
        <p:nvSpPr>
          <p:cNvPr id="36" name="Текст 17">
            <a:extLst>
              <a:ext uri="{FF2B5EF4-FFF2-40B4-BE49-F238E27FC236}">
                <a16:creationId xmlns="" xmlns:a16="http://schemas.microsoft.com/office/drawing/2014/main" id="{0C35332F-46F8-0546-995C-37C104CAD137}"/>
              </a:ext>
            </a:extLst>
          </p:cNvPr>
          <p:cNvSpPr>
            <a:spLocks noGrp="1"/>
          </p:cNvSpPr>
          <p:nvPr userDrawn="1">
            <p:ph type="body" sz="quarter" idx="10" hasCustomPrompt="1"/>
          </p:nvPr>
        </p:nvSpPr>
        <p:spPr>
          <a:xfrm>
            <a:off x="292220" y="536137"/>
            <a:ext cx="2613235" cy="936897"/>
          </a:xfrm>
          <a:prstGeom prst="rect">
            <a:avLst/>
          </a:prstGeom>
        </p:spPr>
        <p:txBody>
          <a:bodyPr anchor="t"/>
          <a:lstStyle>
            <a:lvl1pPr marL="0" indent="0">
              <a:lnSpc>
                <a:spcPct val="100000"/>
              </a:lnSpc>
              <a:buNone/>
              <a:defRPr sz="2800">
                <a:solidFill>
                  <a:srgbClr val="334286"/>
                </a:solidFill>
                <a:latin typeface="Arial" panose="020B0604020202020204" pitchFamily="34" charset="0"/>
                <a:cs typeface="Arial" panose="020B0604020202020204" pitchFamily="34" charset="0"/>
              </a:defRPr>
            </a:lvl1pPr>
          </a:lstStyle>
          <a:p>
            <a:pPr lvl="0"/>
            <a:r>
              <a:rPr lang="ru-RU" dirty="0"/>
              <a:t>ОБРАЗЕЦ ТЕКСТА</a:t>
            </a:r>
          </a:p>
        </p:txBody>
      </p:sp>
    </p:spTree>
    <p:extLst>
      <p:ext uri="{BB962C8B-B14F-4D97-AF65-F5344CB8AC3E}">
        <p14:creationId xmlns:p14="http://schemas.microsoft.com/office/powerpoint/2010/main" val="38322744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Изображение и текст">
    <p:spTree>
      <p:nvGrpSpPr>
        <p:cNvPr id="1" name=""/>
        <p:cNvGrpSpPr/>
        <p:nvPr/>
      </p:nvGrpSpPr>
      <p:grpSpPr>
        <a:xfrm>
          <a:off x="0" y="0"/>
          <a:ext cx="0" cy="0"/>
          <a:chOff x="0" y="0"/>
          <a:chExt cx="0" cy="0"/>
        </a:xfrm>
      </p:grpSpPr>
      <p:sp>
        <p:nvSpPr>
          <p:cNvPr id="3" name="Рисунок 2">
            <a:extLst>
              <a:ext uri="{FF2B5EF4-FFF2-40B4-BE49-F238E27FC236}">
                <a16:creationId xmlns="" xmlns:a16="http://schemas.microsoft.com/office/drawing/2014/main" id="{51C1F4E9-1C6C-1B44-8008-50554A2853D5}"/>
              </a:ext>
            </a:extLst>
          </p:cNvPr>
          <p:cNvSpPr>
            <a:spLocks noGrp="1"/>
          </p:cNvSpPr>
          <p:nvPr>
            <p:ph type="pic" sz="quarter" idx="11"/>
          </p:nvPr>
        </p:nvSpPr>
        <p:spPr>
          <a:xfrm>
            <a:off x="0" y="803189"/>
            <a:ext cx="5931243" cy="5189624"/>
          </a:xfrm>
          <a:prstGeom prst="rect">
            <a:avLst/>
          </a:prstGeom>
        </p:spPr>
        <p:txBody>
          <a:bodyPr/>
          <a:lstStyle>
            <a:lvl1pPr>
              <a:defRPr sz="1400">
                <a:solidFill>
                  <a:schemeClr val="tx1">
                    <a:lumMod val="65000"/>
                    <a:lumOff val="35000"/>
                  </a:schemeClr>
                </a:solidFill>
                <a:latin typeface="Arial" panose="020B0604020202020204" pitchFamily="34" charset="0"/>
                <a:cs typeface="Arial" panose="020B0604020202020204" pitchFamily="34" charset="0"/>
              </a:defRPr>
            </a:lvl1pPr>
          </a:lstStyle>
          <a:p>
            <a:endParaRPr lang="ru-RU" dirty="0"/>
          </a:p>
        </p:txBody>
      </p:sp>
      <p:sp>
        <p:nvSpPr>
          <p:cNvPr id="8" name="object 8">
            <a:extLst>
              <a:ext uri="{FF2B5EF4-FFF2-40B4-BE49-F238E27FC236}">
                <a16:creationId xmlns="" xmlns:a16="http://schemas.microsoft.com/office/drawing/2014/main" id="{8E62C042-4EA4-314F-8837-7915700A0693}"/>
              </a:ext>
            </a:extLst>
          </p:cNvPr>
          <p:cNvSpPr txBox="1"/>
          <p:nvPr/>
        </p:nvSpPr>
        <p:spPr>
          <a:xfrm>
            <a:off x="358565" y="118434"/>
            <a:ext cx="1048822" cy="292151"/>
          </a:xfrm>
          <a:prstGeom prst="rect">
            <a:avLst/>
          </a:prstGeom>
        </p:spPr>
        <p:txBody>
          <a:bodyPr vert="horz" wrap="square" lIns="0" tIns="12700" rIns="0" bIns="0" rtlCol="0">
            <a:spAutoFit/>
          </a:bodyPr>
          <a:lstStyle/>
          <a:p>
            <a:pPr marL="12700">
              <a:lnSpc>
                <a:spcPct val="100000"/>
              </a:lnSpc>
              <a:spcBef>
                <a:spcPts val="100"/>
              </a:spcBef>
            </a:pPr>
            <a:r>
              <a:rPr sz="1500" b="1" spc="-45" dirty="0">
                <a:solidFill>
                  <a:srgbClr val="334286"/>
                </a:solidFill>
                <a:latin typeface="Arial"/>
                <a:cs typeface="Arial"/>
              </a:rPr>
              <a:t>РОССТАТ</a:t>
            </a:r>
            <a:endParaRPr sz="1500" dirty="0">
              <a:latin typeface="Arial"/>
              <a:cs typeface="Arial"/>
            </a:endParaRPr>
          </a:p>
        </p:txBody>
      </p:sp>
      <p:sp>
        <p:nvSpPr>
          <p:cNvPr id="12" name="object 13">
            <a:extLst>
              <a:ext uri="{FF2B5EF4-FFF2-40B4-BE49-F238E27FC236}">
                <a16:creationId xmlns="" xmlns:a16="http://schemas.microsoft.com/office/drawing/2014/main" id="{978D5EB5-026B-2249-A8D4-5B5D2223AD6E}"/>
              </a:ext>
            </a:extLst>
          </p:cNvPr>
          <p:cNvSpPr/>
          <p:nvPr/>
        </p:nvSpPr>
        <p:spPr>
          <a:xfrm>
            <a:off x="373245" y="-1"/>
            <a:ext cx="11480069" cy="90567"/>
          </a:xfrm>
          <a:custGeom>
            <a:avLst/>
            <a:gdLst/>
            <a:ahLst/>
            <a:cxnLst/>
            <a:rect l="l" t="t" r="r" b="b"/>
            <a:pathLst>
              <a:path w="9980930" h="78740">
                <a:moveTo>
                  <a:pt x="0" y="78232"/>
                </a:moveTo>
                <a:lnTo>
                  <a:pt x="9980358" y="78232"/>
                </a:lnTo>
                <a:lnTo>
                  <a:pt x="9980358" y="0"/>
                </a:lnTo>
                <a:lnTo>
                  <a:pt x="0" y="0"/>
                </a:lnTo>
                <a:lnTo>
                  <a:pt x="0" y="78232"/>
                </a:lnTo>
                <a:close/>
              </a:path>
            </a:pathLst>
          </a:custGeom>
          <a:solidFill>
            <a:srgbClr val="334286"/>
          </a:solidFill>
        </p:spPr>
        <p:txBody>
          <a:bodyPr wrap="square" lIns="0" tIns="0" rIns="0" bIns="0" rtlCol="0"/>
          <a:lstStyle/>
          <a:p>
            <a:endParaRPr dirty="0"/>
          </a:p>
        </p:txBody>
      </p:sp>
      <p:sp>
        <p:nvSpPr>
          <p:cNvPr id="14" name="Номер слайда 5">
            <a:extLst>
              <a:ext uri="{FF2B5EF4-FFF2-40B4-BE49-F238E27FC236}">
                <a16:creationId xmlns="" xmlns:a16="http://schemas.microsoft.com/office/drawing/2014/main" id="{589F21BF-0ECE-1B45-A099-F5B6E92C16A7}"/>
              </a:ext>
            </a:extLst>
          </p:cNvPr>
          <p:cNvSpPr>
            <a:spLocks noGrp="1"/>
          </p:cNvSpPr>
          <p:nvPr userDrawn="1">
            <p:ph type="sldNum" sz="quarter" idx="4"/>
          </p:nvPr>
        </p:nvSpPr>
        <p:spPr>
          <a:xfrm>
            <a:off x="9310907" y="6355682"/>
            <a:ext cx="2743200" cy="365125"/>
          </a:xfrm>
          <a:prstGeom prst="rect">
            <a:avLst/>
          </a:prstGeom>
        </p:spPr>
        <p:txBody>
          <a:bodyPr vert="horz" lIns="91440" tIns="45720" rIns="91440" bIns="45720" rtlCol="0" anchor="ctr"/>
          <a:lstStyle>
            <a:lvl1pPr algn="r">
              <a:defRPr sz="1600">
                <a:solidFill>
                  <a:schemeClr val="tx1">
                    <a:lumMod val="50000"/>
                    <a:lumOff val="50000"/>
                  </a:schemeClr>
                </a:solidFill>
                <a:latin typeface="Arial" panose="020B0604020202020204" pitchFamily="34" charset="0"/>
                <a:cs typeface="Arial" panose="020B0604020202020204" pitchFamily="34" charset="0"/>
              </a:defRPr>
            </a:lvl1pPr>
          </a:lstStyle>
          <a:p>
            <a:fld id="{41B81EEA-DF2A-1C47-9781-44818CAE4220}" type="slidenum">
              <a:rPr lang="ru-RU" smtClean="0"/>
              <a:pPr/>
              <a:t>‹#›</a:t>
            </a:fld>
            <a:endParaRPr lang="ru-RU" dirty="0"/>
          </a:p>
        </p:txBody>
      </p:sp>
      <p:sp>
        <p:nvSpPr>
          <p:cNvPr id="5" name="Текст 4">
            <a:extLst>
              <a:ext uri="{FF2B5EF4-FFF2-40B4-BE49-F238E27FC236}">
                <a16:creationId xmlns="" xmlns:a16="http://schemas.microsoft.com/office/drawing/2014/main" id="{EAF7FE5E-C8C1-E64E-A6DD-18826DFE6AED}"/>
              </a:ext>
            </a:extLst>
          </p:cNvPr>
          <p:cNvSpPr>
            <a:spLocks noGrp="1"/>
          </p:cNvSpPr>
          <p:nvPr userDrawn="1">
            <p:ph type="body" sz="quarter" idx="12"/>
          </p:nvPr>
        </p:nvSpPr>
        <p:spPr>
          <a:xfrm>
            <a:off x="6443882" y="1766887"/>
            <a:ext cx="5339662" cy="3324225"/>
          </a:xfrm>
          <a:prstGeom prst="rect">
            <a:avLst/>
          </a:prstGeom>
        </p:spPr>
        <p:txBody>
          <a:bodyPr anchor="ctr" anchorCtr="0"/>
          <a:lstStyle>
            <a:lvl1pPr marL="0" indent="0">
              <a:buNone/>
              <a:defRPr sz="1600">
                <a:solidFill>
                  <a:schemeClr val="tx1">
                    <a:lumMod val="65000"/>
                    <a:lumOff val="35000"/>
                  </a:schemeClr>
                </a:solidFill>
                <a:latin typeface="Arial" panose="020B0604020202020204" pitchFamily="34" charset="0"/>
                <a:cs typeface="Arial" panose="020B0604020202020204" pitchFamily="34" charset="0"/>
              </a:defRPr>
            </a:lvl1pPr>
          </a:lstStyle>
          <a:p>
            <a:pPr lvl="0"/>
            <a:r>
              <a:rPr lang="ru-RU" dirty="0"/>
              <a:t>Образец текста</a:t>
            </a:r>
          </a:p>
        </p:txBody>
      </p:sp>
      <p:sp>
        <p:nvSpPr>
          <p:cNvPr id="26" name="object 7">
            <a:extLst>
              <a:ext uri="{FF2B5EF4-FFF2-40B4-BE49-F238E27FC236}">
                <a16:creationId xmlns="" xmlns:a16="http://schemas.microsoft.com/office/drawing/2014/main" id="{6C49A229-F120-BD44-8911-B70221A59A36}"/>
              </a:ext>
            </a:extLst>
          </p:cNvPr>
          <p:cNvSpPr/>
          <p:nvPr userDrawn="1"/>
        </p:nvSpPr>
        <p:spPr>
          <a:xfrm>
            <a:off x="0" y="1538807"/>
            <a:ext cx="259491" cy="3718388"/>
          </a:xfrm>
          <a:custGeom>
            <a:avLst/>
            <a:gdLst/>
            <a:ahLst/>
            <a:cxnLst/>
            <a:rect l="l" t="t" r="r" b="b"/>
            <a:pathLst>
              <a:path w="203835" h="565785">
                <a:moveTo>
                  <a:pt x="0" y="565226"/>
                </a:moveTo>
                <a:lnTo>
                  <a:pt x="203530" y="565226"/>
                </a:lnTo>
                <a:lnTo>
                  <a:pt x="203530" y="0"/>
                </a:lnTo>
                <a:lnTo>
                  <a:pt x="0" y="0"/>
                </a:lnTo>
                <a:lnTo>
                  <a:pt x="0" y="565226"/>
                </a:lnTo>
                <a:close/>
              </a:path>
            </a:pathLst>
          </a:custGeom>
          <a:solidFill>
            <a:srgbClr val="FFC32E"/>
          </a:solidFill>
        </p:spPr>
        <p:txBody>
          <a:bodyPr wrap="square" lIns="0" tIns="0" rIns="0" bIns="0" rtlCol="0"/>
          <a:lstStyle/>
          <a:p>
            <a:endParaRPr dirty="0"/>
          </a:p>
        </p:txBody>
      </p:sp>
    </p:spTree>
    <p:extLst>
      <p:ext uri="{BB962C8B-B14F-4D97-AF65-F5344CB8AC3E}">
        <p14:creationId xmlns:p14="http://schemas.microsoft.com/office/powerpoint/2010/main" val="12011254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Изображение и текст_2">
    <p:spTree>
      <p:nvGrpSpPr>
        <p:cNvPr id="1" name=""/>
        <p:cNvGrpSpPr/>
        <p:nvPr/>
      </p:nvGrpSpPr>
      <p:grpSpPr>
        <a:xfrm>
          <a:off x="0" y="0"/>
          <a:ext cx="0" cy="0"/>
          <a:chOff x="0" y="0"/>
          <a:chExt cx="0" cy="0"/>
        </a:xfrm>
      </p:grpSpPr>
      <p:sp>
        <p:nvSpPr>
          <p:cNvPr id="3" name="Рисунок 2">
            <a:extLst>
              <a:ext uri="{FF2B5EF4-FFF2-40B4-BE49-F238E27FC236}">
                <a16:creationId xmlns="" xmlns:a16="http://schemas.microsoft.com/office/drawing/2014/main" id="{51C1F4E9-1C6C-1B44-8008-50554A2853D5}"/>
              </a:ext>
            </a:extLst>
          </p:cNvPr>
          <p:cNvSpPr>
            <a:spLocks noGrp="1"/>
          </p:cNvSpPr>
          <p:nvPr>
            <p:ph type="pic" sz="quarter" idx="11"/>
          </p:nvPr>
        </p:nvSpPr>
        <p:spPr>
          <a:xfrm>
            <a:off x="242047" y="1289167"/>
            <a:ext cx="5506072" cy="4279665"/>
          </a:xfrm>
          <a:prstGeom prst="rect">
            <a:avLst/>
          </a:prstGeom>
        </p:spPr>
        <p:txBody>
          <a:bodyPr/>
          <a:lstStyle>
            <a:lvl1pPr marL="0" indent="0">
              <a:buNone/>
              <a:defRPr sz="1400">
                <a:solidFill>
                  <a:schemeClr val="tx1">
                    <a:lumMod val="65000"/>
                    <a:lumOff val="35000"/>
                  </a:schemeClr>
                </a:solidFill>
                <a:latin typeface="Arial" panose="020B0604020202020204" pitchFamily="34" charset="0"/>
                <a:cs typeface="Arial" panose="020B0604020202020204" pitchFamily="34" charset="0"/>
              </a:defRPr>
            </a:lvl1pPr>
          </a:lstStyle>
          <a:p>
            <a:endParaRPr lang="ru-RU" dirty="0"/>
          </a:p>
        </p:txBody>
      </p:sp>
      <p:sp>
        <p:nvSpPr>
          <p:cNvPr id="8" name="object 8">
            <a:extLst>
              <a:ext uri="{FF2B5EF4-FFF2-40B4-BE49-F238E27FC236}">
                <a16:creationId xmlns="" xmlns:a16="http://schemas.microsoft.com/office/drawing/2014/main" id="{8E62C042-4EA4-314F-8837-7915700A0693}"/>
              </a:ext>
            </a:extLst>
          </p:cNvPr>
          <p:cNvSpPr txBox="1"/>
          <p:nvPr/>
        </p:nvSpPr>
        <p:spPr>
          <a:xfrm>
            <a:off x="358565" y="118434"/>
            <a:ext cx="1048822" cy="292151"/>
          </a:xfrm>
          <a:prstGeom prst="rect">
            <a:avLst/>
          </a:prstGeom>
        </p:spPr>
        <p:txBody>
          <a:bodyPr vert="horz" wrap="square" lIns="0" tIns="12700" rIns="0" bIns="0" rtlCol="0">
            <a:spAutoFit/>
          </a:bodyPr>
          <a:lstStyle/>
          <a:p>
            <a:pPr marL="12700">
              <a:lnSpc>
                <a:spcPct val="100000"/>
              </a:lnSpc>
              <a:spcBef>
                <a:spcPts val="100"/>
              </a:spcBef>
            </a:pPr>
            <a:r>
              <a:rPr sz="1500" b="1" spc="-45" dirty="0">
                <a:solidFill>
                  <a:srgbClr val="334286"/>
                </a:solidFill>
                <a:latin typeface="Arial"/>
                <a:cs typeface="Arial"/>
              </a:rPr>
              <a:t>РОССТАТ</a:t>
            </a:r>
            <a:endParaRPr sz="1500" dirty="0">
              <a:latin typeface="Arial"/>
              <a:cs typeface="Arial"/>
            </a:endParaRPr>
          </a:p>
        </p:txBody>
      </p:sp>
      <p:sp>
        <p:nvSpPr>
          <p:cNvPr id="12" name="object 13">
            <a:extLst>
              <a:ext uri="{FF2B5EF4-FFF2-40B4-BE49-F238E27FC236}">
                <a16:creationId xmlns="" xmlns:a16="http://schemas.microsoft.com/office/drawing/2014/main" id="{978D5EB5-026B-2249-A8D4-5B5D2223AD6E}"/>
              </a:ext>
            </a:extLst>
          </p:cNvPr>
          <p:cNvSpPr/>
          <p:nvPr/>
        </p:nvSpPr>
        <p:spPr>
          <a:xfrm>
            <a:off x="373245" y="-1"/>
            <a:ext cx="11480069" cy="90567"/>
          </a:xfrm>
          <a:custGeom>
            <a:avLst/>
            <a:gdLst/>
            <a:ahLst/>
            <a:cxnLst/>
            <a:rect l="l" t="t" r="r" b="b"/>
            <a:pathLst>
              <a:path w="9980930" h="78740">
                <a:moveTo>
                  <a:pt x="0" y="78232"/>
                </a:moveTo>
                <a:lnTo>
                  <a:pt x="9980358" y="78232"/>
                </a:lnTo>
                <a:lnTo>
                  <a:pt x="9980358" y="0"/>
                </a:lnTo>
                <a:lnTo>
                  <a:pt x="0" y="0"/>
                </a:lnTo>
                <a:lnTo>
                  <a:pt x="0" y="78232"/>
                </a:lnTo>
                <a:close/>
              </a:path>
            </a:pathLst>
          </a:custGeom>
          <a:solidFill>
            <a:srgbClr val="334286"/>
          </a:solidFill>
        </p:spPr>
        <p:txBody>
          <a:bodyPr wrap="square" lIns="0" tIns="0" rIns="0" bIns="0" rtlCol="0"/>
          <a:lstStyle/>
          <a:p>
            <a:endParaRPr dirty="0"/>
          </a:p>
        </p:txBody>
      </p:sp>
      <p:sp>
        <p:nvSpPr>
          <p:cNvPr id="14" name="Номер слайда 5">
            <a:extLst>
              <a:ext uri="{FF2B5EF4-FFF2-40B4-BE49-F238E27FC236}">
                <a16:creationId xmlns="" xmlns:a16="http://schemas.microsoft.com/office/drawing/2014/main" id="{589F21BF-0ECE-1B45-A099-F5B6E92C16A7}"/>
              </a:ext>
            </a:extLst>
          </p:cNvPr>
          <p:cNvSpPr>
            <a:spLocks noGrp="1"/>
          </p:cNvSpPr>
          <p:nvPr userDrawn="1">
            <p:ph type="sldNum" sz="quarter" idx="4"/>
          </p:nvPr>
        </p:nvSpPr>
        <p:spPr>
          <a:xfrm>
            <a:off x="9310907" y="6355682"/>
            <a:ext cx="2743200" cy="365125"/>
          </a:xfrm>
          <a:prstGeom prst="rect">
            <a:avLst/>
          </a:prstGeom>
        </p:spPr>
        <p:txBody>
          <a:bodyPr vert="horz" lIns="91440" tIns="45720" rIns="91440" bIns="45720" rtlCol="0" anchor="ctr"/>
          <a:lstStyle>
            <a:lvl1pPr algn="r">
              <a:defRPr sz="1600">
                <a:solidFill>
                  <a:schemeClr val="tx1">
                    <a:lumMod val="50000"/>
                    <a:lumOff val="50000"/>
                  </a:schemeClr>
                </a:solidFill>
                <a:latin typeface="Arial" panose="020B0604020202020204" pitchFamily="34" charset="0"/>
                <a:cs typeface="Arial" panose="020B0604020202020204" pitchFamily="34" charset="0"/>
              </a:defRPr>
            </a:lvl1pPr>
          </a:lstStyle>
          <a:p>
            <a:fld id="{41B81EEA-DF2A-1C47-9781-44818CAE4220}" type="slidenum">
              <a:rPr lang="ru-RU" smtClean="0"/>
              <a:pPr/>
              <a:t>‹#›</a:t>
            </a:fld>
            <a:endParaRPr lang="ru-RU" dirty="0"/>
          </a:p>
        </p:txBody>
      </p:sp>
      <p:sp>
        <p:nvSpPr>
          <p:cNvPr id="5" name="Текст 4">
            <a:extLst>
              <a:ext uri="{FF2B5EF4-FFF2-40B4-BE49-F238E27FC236}">
                <a16:creationId xmlns="" xmlns:a16="http://schemas.microsoft.com/office/drawing/2014/main" id="{EAF7FE5E-C8C1-E64E-A6DD-18826DFE6AED}"/>
              </a:ext>
            </a:extLst>
          </p:cNvPr>
          <p:cNvSpPr>
            <a:spLocks noGrp="1"/>
          </p:cNvSpPr>
          <p:nvPr userDrawn="1">
            <p:ph type="body" sz="quarter" idx="12"/>
          </p:nvPr>
        </p:nvSpPr>
        <p:spPr>
          <a:xfrm>
            <a:off x="6443882" y="1289168"/>
            <a:ext cx="5339662" cy="4279664"/>
          </a:xfrm>
          <a:prstGeom prst="rect">
            <a:avLst/>
          </a:prstGeom>
        </p:spPr>
        <p:txBody>
          <a:bodyPr anchor="ctr" anchorCtr="0"/>
          <a:lstStyle>
            <a:lvl1pPr marL="0" indent="0">
              <a:buNone/>
              <a:defRPr sz="1600">
                <a:solidFill>
                  <a:schemeClr val="tx1">
                    <a:lumMod val="65000"/>
                    <a:lumOff val="35000"/>
                  </a:schemeClr>
                </a:solidFill>
                <a:latin typeface="Arial" panose="020B0604020202020204" pitchFamily="34" charset="0"/>
                <a:cs typeface="Arial" panose="020B0604020202020204" pitchFamily="34" charset="0"/>
              </a:defRPr>
            </a:lvl1pPr>
          </a:lstStyle>
          <a:p>
            <a:pPr lvl="0"/>
            <a:r>
              <a:rPr lang="ru-RU" dirty="0"/>
              <a:t>Образец текста</a:t>
            </a:r>
          </a:p>
        </p:txBody>
      </p:sp>
      <p:sp>
        <p:nvSpPr>
          <p:cNvPr id="17" name="object 7">
            <a:extLst>
              <a:ext uri="{FF2B5EF4-FFF2-40B4-BE49-F238E27FC236}">
                <a16:creationId xmlns="" xmlns:a16="http://schemas.microsoft.com/office/drawing/2014/main" id="{C4CAAF58-D51D-2F45-BC38-B4EAB0CFADC2}"/>
              </a:ext>
            </a:extLst>
          </p:cNvPr>
          <p:cNvSpPr/>
          <p:nvPr userDrawn="1"/>
        </p:nvSpPr>
        <p:spPr>
          <a:xfrm>
            <a:off x="5671752" y="1289166"/>
            <a:ext cx="259491" cy="4279663"/>
          </a:xfrm>
          <a:custGeom>
            <a:avLst/>
            <a:gdLst/>
            <a:ahLst/>
            <a:cxnLst/>
            <a:rect l="l" t="t" r="r" b="b"/>
            <a:pathLst>
              <a:path w="203835" h="565785">
                <a:moveTo>
                  <a:pt x="0" y="565226"/>
                </a:moveTo>
                <a:lnTo>
                  <a:pt x="203530" y="565226"/>
                </a:lnTo>
                <a:lnTo>
                  <a:pt x="203530" y="0"/>
                </a:lnTo>
                <a:lnTo>
                  <a:pt x="0" y="0"/>
                </a:lnTo>
                <a:lnTo>
                  <a:pt x="0" y="565226"/>
                </a:lnTo>
                <a:close/>
              </a:path>
            </a:pathLst>
          </a:custGeom>
          <a:solidFill>
            <a:srgbClr val="334286"/>
          </a:solidFill>
        </p:spPr>
        <p:txBody>
          <a:bodyPr wrap="square" lIns="0" tIns="0" rIns="0" bIns="0" rtlCol="0"/>
          <a:lstStyle/>
          <a:p>
            <a:r>
              <a:rPr lang="ru-RU" dirty="0"/>
              <a:t> </a:t>
            </a:r>
            <a:endParaRPr dirty="0"/>
          </a:p>
        </p:txBody>
      </p:sp>
      <p:sp>
        <p:nvSpPr>
          <p:cNvPr id="18" name="object 7">
            <a:extLst>
              <a:ext uri="{FF2B5EF4-FFF2-40B4-BE49-F238E27FC236}">
                <a16:creationId xmlns="" xmlns:a16="http://schemas.microsoft.com/office/drawing/2014/main" id="{B780F91E-59E4-7E41-8159-0A9695B37680}"/>
              </a:ext>
            </a:extLst>
          </p:cNvPr>
          <p:cNvSpPr/>
          <p:nvPr userDrawn="1"/>
        </p:nvSpPr>
        <p:spPr>
          <a:xfrm>
            <a:off x="0" y="1289165"/>
            <a:ext cx="259491" cy="4279663"/>
          </a:xfrm>
          <a:custGeom>
            <a:avLst/>
            <a:gdLst/>
            <a:ahLst/>
            <a:cxnLst/>
            <a:rect l="l" t="t" r="r" b="b"/>
            <a:pathLst>
              <a:path w="203835" h="565785">
                <a:moveTo>
                  <a:pt x="0" y="565226"/>
                </a:moveTo>
                <a:lnTo>
                  <a:pt x="203530" y="565226"/>
                </a:lnTo>
                <a:lnTo>
                  <a:pt x="203530" y="0"/>
                </a:lnTo>
                <a:lnTo>
                  <a:pt x="0" y="0"/>
                </a:lnTo>
                <a:lnTo>
                  <a:pt x="0" y="565226"/>
                </a:lnTo>
                <a:close/>
              </a:path>
            </a:pathLst>
          </a:custGeom>
          <a:solidFill>
            <a:srgbClr val="334286"/>
          </a:solidFill>
        </p:spPr>
        <p:txBody>
          <a:bodyPr wrap="square" lIns="0" tIns="0" rIns="0" bIns="0" rtlCol="0"/>
          <a:lstStyle/>
          <a:p>
            <a:r>
              <a:rPr lang="ru-RU" dirty="0"/>
              <a:t> </a:t>
            </a:r>
            <a:endParaRPr dirty="0"/>
          </a:p>
        </p:txBody>
      </p:sp>
    </p:spTree>
    <p:extLst>
      <p:ext uri="{BB962C8B-B14F-4D97-AF65-F5344CB8AC3E}">
        <p14:creationId xmlns:p14="http://schemas.microsoft.com/office/powerpoint/2010/main" val="22465955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изображения и текст">
    <p:spTree>
      <p:nvGrpSpPr>
        <p:cNvPr id="1" name=""/>
        <p:cNvGrpSpPr/>
        <p:nvPr/>
      </p:nvGrpSpPr>
      <p:grpSpPr>
        <a:xfrm>
          <a:off x="0" y="0"/>
          <a:ext cx="0" cy="0"/>
          <a:chOff x="0" y="0"/>
          <a:chExt cx="0" cy="0"/>
        </a:xfrm>
      </p:grpSpPr>
      <p:sp>
        <p:nvSpPr>
          <p:cNvPr id="3" name="Рисунок 2">
            <a:extLst>
              <a:ext uri="{FF2B5EF4-FFF2-40B4-BE49-F238E27FC236}">
                <a16:creationId xmlns="" xmlns:a16="http://schemas.microsoft.com/office/drawing/2014/main" id="{51C1F4E9-1C6C-1B44-8008-50554A2853D5}"/>
              </a:ext>
            </a:extLst>
          </p:cNvPr>
          <p:cNvSpPr>
            <a:spLocks noGrp="1" noChangeAspect="1"/>
          </p:cNvSpPr>
          <p:nvPr>
            <p:ph type="pic" sz="quarter" idx="11"/>
          </p:nvPr>
        </p:nvSpPr>
        <p:spPr>
          <a:xfrm>
            <a:off x="1" y="867918"/>
            <a:ext cx="2484000" cy="2484000"/>
          </a:xfrm>
          <a:prstGeom prst="rect">
            <a:avLst/>
          </a:prstGeom>
        </p:spPr>
        <p:txBody>
          <a:bodyPr/>
          <a:lstStyle>
            <a:lvl1pPr>
              <a:defRPr sz="1400">
                <a:solidFill>
                  <a:schemeClr val="tx1">
                    <a:lumMod val="65000"/>
                    <a:lumOff val="35000"/>
                  </a:schemeClr>
                </a:solidFill>
                <a:latin typeface="Arial" panose="020B0604020202020204" pitchFamily="34" charset="0"/>
                <a:cs typeface="Arial" panose="020B0604020202020204" pitchFamily="34" charset="0"/>
              </a:defRPr>
            </a:lvl1pPr>
          </a:lstStyle>
          <a:p>
            <a:endParaRPr lang="ru-RU" dirty="0"/>
          </a:p>
        </p:txBody>
      </p:sp>
      <p:sp>
        <p:nvSpPr>
          <p:cNvPr id="8" name="object 8">
            <a:extLst>
              <a:ext uri="{FF2B5EF4-FFF2-40B4-BE49-F238E27FC236}">
                <a16:creationId xmlns="" xmlns:a16="http://schemas.microsoft.com/office/drawing/2014/main" id="{8E62C042-4EA4-314F-8837-7915700A0693}"/>
              </a:ext>
            </a:extLst>
          </p:cNvPr>
          <p:cNvSpPr txBox="1"/>
          <p:nvPr/>
        </p:nvSpPr>
        <p:spPr>
          <a:xfrm>
            <a:off x="358565" y="118434"/>
            <a:ext cx="1048822" cy="292151"/>
          </a:xfrm>
          <a:prstGeom prst="rect">
            <a:avLst/>
          </a:prstGeom>
        </p:spPr>
        <p:txBody>
          <a:bodyPr vert="horz" wrap="square" lIns="0" tIns="12700" rIns="0" bIns="0" rtlCol="0">
            <a:spAutoFit/>
          </a:bodyPr>
          <a:lstStyle/>
          <a:p>
            <a:pPr marL="12700">
              <a:lnSpc>
                <a:spcPct val="100000"/>
              </a:lnSpc>
              <a:spcBef>
                <a:spcPts val="100"/>
              </a:spcBef>
            </a:pPr>
            <a:r>
              <a:rPr sz="1500" b="1" spc="-45" dirty="0">
                <a:solidFill>
                  <a:srgbClr val="334286"/>
                </a:solidFill>
                <a:latin typeface="Arial"/>
                <a:cs typeface="Arial"/>
              </a:rPr>
              <a:t>РОССТАТ</a:t>
            </a:r>
            <a:endParaRPr sz="1500" dirty="0">
              <a:latin typeface="Arial"/>
              <a:cs typeface="Arial"/>
            </a:endParaRPr>
          </a:p>
        </p:txBody>
      </p:sp>
      <p:sp>
        <p:nvSpPr>
          <p:cNvPr id="12" name="object 13">
            <a:extLst>
              <a:ext uri="{FF2B5EF4-FFF2-40B4-BE49-F238E27FC236}">
                <a16:creationId xmlns="" xmlns:a16="http://schemas.microsoft.com/office/drawing/2014/main" id="{978D5EB5-026B-2249-A8D4-5B5D2223AD6E}"/>
              </a:ext>
            </a:extLst>
          </p:cNvPr>
          <p:cNvSpPr/>
          <p:nvPr/>
        </p:nvSpPr>
        <p:spPr>
          <a:xfrm>
            <a:off x="373245" y="-1"/>
            <a:ext cx="11480069" cy="90567"/>
          </a:xfrm>
          <a:custGeom>
            <a:avLst/>
            <a:gdLst/>
            <a:ahLst/>
            <a:cxnLst/>
            <a:rect l="l" t="t" r="r" b="b"/>
            <a:pathLst>
              <a:path w="9980930" h="78740">
                <a:moveTo>
                  <a:pt x="0" y="78232"/>
                </a:moveTo>
                <a:lnTo>
                  <a:pt x="9980358" y="78232"/>
                </a:lnTo>
                <a:lnTo>
                  <a:pt x="9980358" y="0"/>
                </a:lnTo>
                <a:lnTo>
                  <a:pt x="0" y="0"/>
                </a:lnTo>
                <a:lnTo>
                  <a:pt x="0" y="78232"/>
                </a:lnTo>
                <a:close/>
              </a:path>
            </a:pathLst>
          </a:custGeom>
          <a:solidFill>
            <a:srgbClr val="334286"/>
          </a:solidFill>
        </p:spPr>
        <p:txBody>
          <a:bodyPr wrap="square" lIns="0" tIns="0" rIns="0" bIns="0" rtlCol="0"/>
          <a:lstStyle/>
          <a:p>
            <a:endParaRPr dirty="0"/>
          </a:p>
        </p:txBody>
      </p:sp>
      <p:sp>
        <p:nvSpPr>
          <p:cNvPr id="14" name="Номер слайда 5">
            <a:extLst>
              <a:ext uri="{FF2B5EF4-FFF2-40B4-BE49-F238E27FC236}">
                <a16:creationId xmlns="" xmlns:a16="http://schemas.microsoft.com/office/drawing/2014/main" id="{589F21BF-0ECE-1B45-A099-F5B6E92C16A7}"/>
              </a:ext>
            </a:extLst>
          </p:cNvPr>
          <p:cNvSpPr>
            <a:spLocks noGrp="1"/>
          </p:cNvSpPr>
          <p:nvPr userDrawn="1">
            <p:ph type="sldNum" sz="quarter" idx="4"/>
          </p:nvPr>
        </p:nvSpPr>
        <p:spPr>
          <a:xfrm>
            <a:off x="9310907" y="6355682"/>
            <a:ext cx="2743200" cy="365125"/>
          </a:xfrm>
          <a:prstGeom prst="rect">
            <a:avLst/>
          </a:prstGeom>
        </p:spPr>
        <p:txBody>
          <a:bodyPr vert="horz" lIns="91440" tIns="45720" rIns="91440" bIns="45720" rtlCol="0" anchor="ctr"/>
          <a:lstStyle>
            <a:lvl1pPr algn="r">
              <a:defRPr sz="1600">
                <a:solidFill>
                  <a:schemeClr val="tx1">
                    <a:lumMod val="50000"/>
                    <a:lumOff val="50000"/>
                  </a:schemeClr>
                </a:solidFill>
                <a:latin typeface="Arial" panose="020B0604020202020204" pitchFamily="34" charset="0"/>
                <a:cs typeface="Arial" panose="020B0604020202020204" pitchFamily="34" charset="0"/>
              </a:defRPr>
            </a:lvl1pPr>
          </a:lstStyle>
          <a:p>
            <a:fld id="{41B81EEA-DF2A-1C47-9781-44818CAE4220}" type="slidenum">
              <a:rPr lang="ru-RU" smtClean="0"/>
              <a:pPr/>
              <a:t>‹#›</a:t>
            </a:fld>
            <a:endParaRPr lang="ru-RU" dirty="0"/>
          </a:p>
        </p:txBody>
      </p:sp>
      <p:sp>
        <p:nvSpPr>
          <p:cNvPr id="5" name="Текст 4">
            <a:extLst>
              <a:ext uri="{FF2B5EF4-FFF2-40B4-BE49-F238E27FC236}">
                <a16:creationId xmlns="" xmlns:a16="http://schemas.microsoft.com/office/drawing/2014/main" id="{EAF7FE5E-C8C1-E64E-A6DD-18826DFE6AED}"/>
              </a:ext>
            </a:extLst>
          </p:cNvPr>
          <p:cNvSpPr>
            <a:spLocks noGrp="1"/>
          </p:cNvSpPr>
          <p:nvPr userDrawn="1">
            <p:ph type="body" sz="quarter" idx="12"/>
          </p:nvPr>
        </p:nvSpPr>
        <p:spPr>
          <a:xfrm>
            <a:off x="5745892" y="1569806"/>
            <a:ext cx="6037652" cy="3718387"/>
          </a:xfrm>
          <a:prstGeom prst="rect">
            <a:avLst/>
          </a:prstGeom>
        </p:spPr>
        <p:txBody>
          <a:bodyPr anchor="ctr" anchorCtr="0"/>
          <a:lstStyle>
            <a:lvl1pPr marL="0" indent="0">
              <a:buNone/>
              <a:defRPr sz="1600">
                <a:solidFill>
                  <a:schemeClr val="tx1">
                    <a:lumMod val="65000"/>
                    <a:lumOff val="35000"/>
                  </a:schemeClr>
                </a:solidFill>
                <a:latin typeface="Arial" panose="020B0604020202020204" pitchFamily="34" charset="0"/>
                <a:cs typeface="Arial" panose="020B0604020202020204" pitchFamily="34" charset="0"/>
              </a:defRPr>
            </a:lvl1pPr>
          </a:lstStyle>
          <a:p>
            <a:pPr lvl="0"/>
            <a:r>
              <a:rPr lang="ru-RU" dirty="0"/>
              <a:t>Образец текста</a:t>
            </a:r>
          </a:p>
        </p:txBody>
      </p:sp>
      <p:sp>
        <p:nvSpPr>
          <p:cNvPr id="15" name="object 7">
            <a:extLst>
              <a:ext uri="{FF2B5EF4-FFF2-40B4-BE49-F238E27FC236}">
                <a16:creationId xmlns="" xmlns:a16="http://schemas.microsoft.com/office/drawing/2014/main" id="{B9A9E15C-3FB6-A548-B181-7143DD44330D}"/>
              </a:ext>
            </a:extLst>
          </p:cNvPr>
          <p:cNvSpPr/>
          <p:nvPr userDrawn="1"/>
        </p:nvSpPr>
        <p:spPr>
          <a:xfrm>
            <a:off x="4997057" y="1569805"/>
            <a:ext cx="259491" cy="3718388"/>
          </a:xfrm>
          <a:custGeom>
            <a:avLst/>
            <a:gdLst/>
            <a:ahLst/>
            <a:cxnLst/>
            <a:rect l="l" t="t" r="r" b="b"/>
            <a:pathLst>
              <a:path w="203835" h="565785">
                <a:moveTo>
                  <a:pt x="0" y="565226"/>
                </a:moveTo>
                <a:lnTo>
                  <a:pt x="203530" y="565226"/>
                </a:lnTo>
                <a:lnTo>
                  <a:pt x="203530" y="0"/>
                </a:lnTo>
                <a:lnTo>
                  <a:pt x="0" y="0"/>
                </a:lnTo>
                <a:lnTo>
                  <a:pt x="0" y="565226"/>
                </a:lnTo>
                <a:close/>
              </a:path>
            </a:pathLst>
          </a:custGeom>
          <a:solidFill>
            <a:srgbClr val="334286"/>
          </a:solidFill>
        </p:spPr>
        <p:txBody>
          <a:bodyPr wrap="square" lIns="0" tIns="0" rIns="0" bIns="0" rtlCol="0"/>
          <a:lstStyle/>
          <a:p>
            <a:endParaRPr dirty="0"/>
          </a:p>
        </p:txBody>
      </p:sp>
      <p:sp>
        <p:nvSpPr>
          <p:cNvPr id="17" name="Рисунок 2">
            <a:extLst>
              <a:ext uri="{FF2B5EF4-FFF2-40B4-BE49-F238E27FC236}">
                <a16:creationId xmlns="" xmlns:a16="http://schemas.microsoft.com/office/drawing/2014/main" id="{0ADFD737-0167-A84C-B53A-A3E2BDFC439C}"/>
              </a:ext>
            </a:extLst>
          </p:cNvPr>
          <p:cNvSpPr>
            <a:spLocks noGrp="1" noChangeAspect="1"/>
          </p:cNvSpPr>
          <p:nvPr userDrawn="1">
            <p:ph type="pic" sz="quarter" idx="13"/>
          </p:nvPr>
        </p:nvSpPr>
        <p:spPr>
          <a:xfrm>
            <a:off x="2497868" y="867918"/>
            <a:ext cx="2484000" cy="2484000"/>
          </a:xfrm>
          <a:prstGeom prst="rect">
            <a:avLst/>
          </a:prstGeom>
        </p:spPr>
        <p:txBody>
          <a:bodyPr/>
          <a:lstStyle>
            <a:lvl1pPr>
              <a:defRPr sz="1400">
                <a:solidFill>
                  <a:schemeClr val="tx1">
                    <a:lumMod val="65000"/>
                    <a:lumOff val="35000"/>
                  </a:schemeClr>
                </a:solidFill>
                <a:latin typeface="Arial" panose="020B0604020202020204" pitchFamily="34" charset="0"/>
                <a:cs typeface="Arial" panose="020B0604020202020204" pitchFamily="34" charset="0"/>
              </a:defRPr>
            </a:lvl1pPr>
          </a:lstStyle>
          <a:p>
            <a:endParaRPr lang="ru-RU" dirty="0"/>
          </a:p>
        </p:txBody>
      </p:sp>
      <p:sp>
        <p:nvSpPr>
          <p:cNvPr id="18" name="Рисунок 2">
            <a:extLst>
              <a:ext uri="{FF2B5EF4-FFF2-40B4-BE49-F238E27FC236}">
                <a16:creationId xmlns="" xmlns:a16="http://schemas.microsoft.com/office/drawing/2014/main" id="{BA995731-197A-2943-ACA8-4659E7D0E367}"/>
              </a:ext>
            </a:extLst>
          </p:cNvPr>
          <p:cNvSpPr>
            <a:spLocks noGrp="1" noChangeAspect="1"/>
          </p:cNvSpPr>
          <p:nvPr userDrawn="1">
            <p:ph type="pic" sz="quarter" idx="14"/>
          </p:nvPr>
        </p:nvSpPr>
        <p:spPr>
          <a:xfrm>
            <a:off x="0" y="3362954"/>
            <a:ext cx="2484000" cy="2484000"/>
          </a:xfrm>
          <a:prstGeom prst="rect">
            <a:avLst/>
          </a:prstGeom>
        </p:spPr>
        <p:txBody>
          <a:bodyPr/>
          <a:lstStyle>
            <a:lvl1pPr>
              <a:defRPr sz="1400">
                <a:solidFill>
                  <a:schemeClr val="tx1">
                    <a:lumMod val="65000"/>
                    <a:lumOff val="35000"/>
                  </a:schemeClr>
                </a:solidFill>
                <a:latin typeface="Arial" panose="020B0604020202020204" pitchFamily="34" charset="0"/>
                <a:cs typeface="Arial" panose="020B0604020202020204" pitchFamily="34" charset="0"/>
              </a:defRPr>
            </a:lvl1pPr>
          </a:lstStyle>
          <a:p>
            <a:endParaRPr lang="ru-RU" dirty="0"/>
          </a:p>
        </p:txBody>
      </p:sp>
      <p:sp>
        <p:nvSpPr>
          <p:cNvPr id="22" name="Рисунок 2">
            <a:extLst>
              <a:ext uri="{FF2B5EF4-FFF2-40B4-BE49-F238E27FC236}">
                <a16:creationId xmlns="" xmlns:a16="http://schemas.microsoft.com/office/drawing/2014/main" id="{095DDF4D-5A25-9F40-9557-8ED2090DC538}"/>
              </a:ext>
            </a:extLst>
          </p:cNvPr>
          <p:cNvSpPr>
            <a:spLocks noGrp="1" noChangeAspect="1"/>
          </p:cNvSpPr>
          <p:nvPr userDrawn="1">
            <p:ph type="pic" sz="quarter" idx="15"/>
          </p:nvPr>
        </p:nvSpPr>
        <p:spPr>
          <a:xfrm>
            <a:off x="2497868" y="3362954"/>
            <a:ext cx="2484000" cy="2484000"/>
          </a:xfrm>
          <a:prstGeom prst="rect">
            <a:avLst/>
          </a:prstGeom>
        </p:spPr>
        <p:txBody>
          <a:bodyPr/>
          <a:lstStyle>
            <a:lvl1pPr>
              <a:defRPr sz="1400">
                <a:solidFill>
                  <a:schemeClr val="tx1">
                    <a:lumMod val="65000"/>
                    <a:lumOff val="35000"/>
                  </a:schemeClr>
                </a:solidFill>
                <a:latin typeface="Arial" panose="020B0604020202020204" pitchFamily="34" charset="0"/>
                <a:cs typeface="Arial" panose="020B0604020202020204" pitchFamily="34" charset="0"/>
              </a:defRPr>
            </a:lvl1pPr>
          </a:lstStyle>
          <a:p>
            <a:endParaRPr lang="ru-RU" dirty="0"/>
          </a:p>
        </p:txBody>
      </p:sp>
    </p:spTree>
    <p:extLst>
      <p:ext uri="{BB962C8B-B14F-4D97-AF65-F5344CB8AC3E}">
        <p14:creationId xmlns:p14="http://schemas.microsoft.com/office/powerpoint/2010/main" val="1511731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Пустой слайд слайд под таблицу">
    <p:spTree>
      <p:nvGrpSpPr>
        <p:cNvPr id="1" name=""/>
        <p:cNvGrpSpPr/>
        <p:nvPr/>
      </p:nvGrpSpPr>
      <p:grpSpPr>
        <a:xfrm>
          <a:off x="0" y="0"/>
          <a:ext cx="0" cy="0"/>
          <a:chOff x="0" y="0"/>
          <a:chExt cx="0" cy="0"/>
        </a:xfrm>
      </p:grpSpPr>
      <p:sp>
        <p:nvSpPr>
          <p:cNvPr id="8" name="object 8">
            <a:extLst>
              <a:ext uri="{FF2B5EF4-FFF2-40B4-BE49-F238E27FC236}">
                <a16:creationId xmlns="" xmlns:a16="http://schemas.microsoft.com/office/drawing/2014/main" id="{8E62C042-4EA4-314F-8837-7915700A0693}"/>
              </a:ext>
            </a:extLst>
          </p:cNvPr>
          <p:cNvSpPr txBox="1"/>
          <p:nvPr/>
        </p:nvSpPr>
        <p:spPr>
          <a:xfrm>
            <a:off x="358565" y="118434"/>
            <a:ext cx="1048822" cy="292151"/>
          </a:xfrm>
          <a:prstGeom prst="rect">
            <a:avLst/>
          </a:prstGeom>
        </p:spPr>
        <p:txBody>
          <a:bodyPr vert="horz" wrap="square" lIns="0" tIns="12700" rIns="0" bIns="0" rtlCol="0">
            <a:spAutoFit/>
          </a:bodyPr>
          <a:lstStyle/>
          <a:p>
            <a:pPr marL="12700">
              <a:lnSpc>
                <a:spcPct val="100000"/>
              </a:lnSpc>
              <a:spcBef>
                <a:spcPts val="100"/>
              </a:spcBef>
            </a:pPr>
            <a:r>
              <a:rPr sz="1500" b="1" spc="-45" dirty="0">
                <a:solidFill>
                  <a:srgbClr val="334286"/>
                </a:solidFill>
                <a:latin typeface="Arial"/>
                <a:cs typeface="Arial"/>
              </a:rPr>
              <a:t>РОССТАТ</a:t>
            </a:r>
            <a:endParaRPr sz="1500" dirty="0">
              <a:latin typeface="Arial"/>
              <a:cs typeface="Arial"/>
            </a:endParaRPr>
          </a:p>
        </p:txBody>
      </p:sp>
      <p:sp>
        <p:nvSpPr>
          <p:cNvPr id="12" name="object 13">
            <a:extLst>
              <a:ext uri="{FF2B5EF4-FFF2-40B4-BE49-F238E27FC236}">
                <a16:creationId xmlns="" xmlns:a16="http://schemas.microsoft.com/office/drawing/2014/main" id="{978D5EB5-026B-2249-A8D4-5B5D2223AD6E}"/>
              </a:ext>
            </a:extLst>
          </p:cNvPr>
          <p:cNvSpPr/>
          <p:nvPr/>
        </p:nvSpPr>
        <p:spPr>
          <a:xfrm>
            <a:off x="373245" y="-1"/>
            <a:ext cx="11480069" cy="90567"/>
          </a:xfrm>
          <a:custGeom>
            <a:avLst/>
            <a:gdLst/>
            <a:ahLst/>
            <a:cxnLst/>
            <a:rect l="l" t="t" r="r" b="b"/>
            <a:pathLst>
              <a:path w="9980930" h="78740">
                <a:moveTo>
                  <a:pt x="0" y="78232"/>
                </a:moveTo>
                <a:lnTo>
                  <a:pt x="9980358" y="78232"/>
                </a:lnTo>
                <a:lnTo>
                  <a:pt x="9980358" y="0"/>
                </a:lnTo>
                <a:lnTo>
                  <a:pt x="0" y="0"/>
                </a:lnTo>
                <a:lnTo>
                  <a:pt x="0" y="78232"/>
                </a:lnTo>
                <a:close/>
              </a:path>
            </a:pathLst>
          </a:custGeom>
          <a:solidFill>
            <a:srgbClr val="334286"/>
          </a:solidFill>
        </p:spPr>
        <p:txBody>
          <a:bodyPr wrap="square" lIns="0" tIns="0" rIns="0" bIns="0" rtlCol="0"/>
          <a:lstStyle/>
          <a:p>
            <a:endParaRPr dirty="0"/>
          </a:p>
        </p:txBody>
      </p:sp>
      <p:sp>
        <p:nvSpPr>
          <p:cNvPr id="14" name="Номер слайда 5">
            <a:extLst>
              <a:ext uri="{FF2B5EF4-FFF2-40B4-BE49-F238E27FC236}">
                <a16:creationId xmlns="" xmlns:a16="http://schemas.microsoft.com/office/drawing/2014/main" id="{589F21BF-0ECE-1B45-A099-F5B6E92C16A7}"/>
              </a:ext>
            </a:extLst>
          </p:cNvPr>
          <p:cNvSpPr>
            <a:spLocks noGrp="1"/>
          </p:cNvSpPr>
          <p:nvPr userDrawn="1">
            <p:ph type="sldNum" sz="quarter" idx="4"/>
          </p:nvPr>
        </p:nvSpPr>
        <p:spPr>
          <a:xfrm>
            <a:off x="9310907" y="6355682"/>
            <a:ext cx="2743200" cy="365125"/>
          </a:xfrm>
          <a:prstGeom prst="rect">
            <a:avLst/>
          </a:prstGeom>
        </p:spPr>
        <p:txBody>
          <a:bodyPr vert="horz" lIns="91440" tIns="45720" rIns="91440" bIns="45720" rtlCol="0" anchor="ctr"/>
          <a:lstStyle>
            <a:lvl1pPr algn="r">
              <a:defRPr sz="1600">
                <a:solidFill>
                  <a:schemeClr val="tx1">
                    <a:lumMod val="50000"/>
                    <a:lumOff val="50000"/>
                  </a:schemeClr>
                </a:solidFill>
                <a:latin typeface="Arial" panose="020B0604020202020204" pitchFamily="34" charset="0"/>
                <a:cs typeface="Arial" panose="020B0604020202020204" pitchFamily="34" charset="0"/>
              </a:defRPr>
            </a:lvl1pPr>
          </a:lstStyle>
          <a:p>
            <a:fld id="{41B81EEA-DF2A-1C47-9781-44818CAE4220}" type="slidenum">
              <a:rPr lang="ru-RU" smtClean="0"/>
              <a:pPr/>
              <a:t>‹#›</a:t>
            </a:fld>
            <a:endParaRPr lang="ru-RU" dirty="0"/>
          </a:p>
        </p:txBody>
      </p:sp>
      <p:sp>
        <p:nvSpPr>
          <p:cNvPr id="16" name="object 7">
            <a:extLst>
              <a:ext uri="{FF2B5EF4-FFF2-40B4-BE49-F238E27FC236}">
                <a16:creationId xmlns="" xmlns:a16="http://schemas.microsoft.com/office/drawing/2014/main" id="{5C608B83-A2F2-ED49-8A9B-1801A540551C}"/>
              </a:ext>
            </a:extLst>
          </p:cNvPr>
          <p:cNvSpPr/>
          <p:nvPr userDrawn="1"/>
        </p:nvSpPr>
        <p:spPr>
          <a:xfrm>
            <a:off x="0" y="649854"/>
            <a:ext cx="219919" cy="739108"/>
          </a:xfrm>
          <a:custGeom>
            <a:avLst/>
            <a:gdLst/>
            <a:ahLst/>
            <a:cxnLst/>
            <a:rect l="l" t="t" r="r" b="b"/>
            <a:pathLst>
              <a:path w="203835" h="565785">
                <a:moveTo>
                  <a:pt x="0" y="565226"/>
                </a:moveTo>
                <a:lnTo>
                  <a:pt x="203530" y="565226"/>
                </a:lnTo>
                <a:lnTo>
                  <a:pt x="203530" y="0"/>
                </a:lnTo>
                <a:lnTo>
                  <a:pt x="0" y="0"/>
                </a:lnTo>
                <a:lnTo>
                  <a:pt x="0" y="565226"/>
                </a:lnTo>
                <a:close/>
              </a:path>
            </a:pathLst>
          </a:custGeom>
          <a:solidFill>
            <a:srgbClr val="E1002B"/>
          </a:solidFill>
        </p:spPr>
        <p:txBody>
          <a:bodyPr wrap="square" lIns="0" tIns="0" rIns="0" bIns="0" rtlCol="0"/>
          <a:lstStyle/>
          <a:p>
            <a:endParaRPr dirty="0"/>
          </a:p>
        </p:txBody>
      </p:sp>
      <p:sp>
        <p:nvSpPr>
          <p:cNvPr id="17" name="Текст 17">
            <a:extLst>
              <a:ext uri="{FF2B5EF4-FFF2-40B4-BE49-F238E27FC236}">
                <a16:creationId xmlns="" xmlns:a16="http://schemas.microsoft.com/office/drawing/2014/main" id="{72C1670E-B5AF-C246-8209-DB0091245A2E}"/>
              </a:ext>
            </a:extLst>
          </p:cNvPr>
          <p:cNvSpPr>
            <a:spLocks noGrp="1"/>
          </p:cNvSpPr>
          <p:nvPr userDrawn="1">
            <p:ph type="body" sz="quarter" idx="10" hasCustomPrompt="1"/>
          </p:nvPr>
        </p:nvSpPr>
        <p:spPr>
          <a:xfrm>
            <a:off x="292220" y="536137"/>
            <a:ext cx="2613235" cy="936897"/>
          </a:xfrm>
          <a:prstGeom prst="rect">
            <a:avLst/>
          </a:prstGeom>
        </p:spPr>
        <p:txBody>
          <a:bodyPr anchor="t"/>
          <a:lstStyle>
            <a:lvl1pPr marL="0" indent="0">
              <a:lnSpc>
                <a:spcPct val="100000"/>
              </a:lnSpc>
              <a:buNone/>
              <a:defRPr sz="2800">
                <a:solidFill>
                  <a:srgbClr val="334286"/>
                </a:solidFill>
                <a:latin typeface="Arial" panose="020B0604020202020204" pitchFamily="34" charset="0"/>
                <a:cs typeface="Arial" panose="020B0604020202020204" pitchFamily="34" charset="0"/>
              </a:defRPr>
            </a:lvl1pPr>
          </a:lstStyle>
          <a:p>
            <a:pPr lvl="0"/>
            <a:r>
              <a:rPr lang="ru-RU" dirty="0"/>
              <a:t>ОБРАЗЕЦ ТЕКСТА</a:t>
            </a:r>
          </a:p>
        </p:txBody>
      </p:sp>
    </p:spTree>
    <p:extLst>
      <p:ext uri="{BB962C8B-B14F-4D97-AF65-F5344CB8AC3E}">
        <p14:creationId xmlns:p14="http://schemas.microsoft.com/office/powerpoint/2010/main" val="3191807365"/>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Пустой_1">
    <p:spTree>
      <p:nvGrpSpPr>
        <p:cNvPr id="1" name=""/>
        <p:cNvGrpSpPr/>
        <p:nvPr/>
      </p:nvGrpSpPr>
      <p:grpSpPr>
        <a:xfrm>
          <a:off x="0" y="0"/>
          <a:ext cx="0" cy="0"/>
          <a:chOff x="0" y="0"/>
          <a:chExt cx="0" cy="0"/>
        </a:xfrm>
      </p:grpSpPr>
      <p:sp>
        <p:nvSpPr>
          <p:cNvPr id="8" name="object 8">
            <a:extLst>
              <a:ext uri="{FF2B5EF4-FFF2-40B4-BE49-F238E27FC236}">
                <a16:creationId xmlns="" xmlns:a16="http://schemas.microsoft.com/office/drawing/2014/main" id="{8E62C042-4EA4-314F-8837-7915700A0693}"/>
              </a:ext>
            </a:extLst>
          </p:cNvPr>
          <p:cNvSpPr txBox="1"/>
          <p:nvPr/>
        </p:nvSpPr>
        <p:spPr>
          <a:xfrm>
            <a:off x="358565" y="118434"/>
            <a:ext cx="1048822" cy="292151"/>
          </a:xfrm>
          <a:prstGeom prst="rect">
            <a:avLst/>
          </a:prstGeom>
        </p:spPr>
        <p:txBody>
          <a:bodyPr vert="horz" wrap="square" lIns="0" tIns="12700" rIns="0" bIns="0" rtlCol="0">
            <a:spAutoFit/>
          </a:bodyPr>
          <a:lstStyle/>
          <a:p>
            <a:pPr marL="12700">
              <a:lnSpc>
                <a:spcPct val="100000"/>
              </a:lnSpc>
              <a:spcBef>
                <a:spcPts val="100"/>
              </a:spcBef>
            </a:pPr>
            <a:r>
              <a:rPr sz="1500" b="1" spc="-45" dirty="0">
                <a:solidFill>
                  <a:srgbClr val="334286"/>
                </a:solidFill>
                <a:latin typeface="Arial"/>
                <a:cs typeface="Arial"/>
              </a:rPr>
              <a:t>РОССТАТ</a:t>
            </a:r>
            <a:endParaRPr sz="1500" dirty="0">
              <a:latin typeface="Arial"/>
              <a:cs typeface="Arial"/>
            </a:endParaRPr>
          </a:p>
        </p:txBody>
      </p:sp>
      <p:sp>
        <p:nvSpPr>
          <p:cNvPr id="12" name="object 13">
            <a:extLst>
              <a:ext uri="{FF2B5EF4-FFF2-40B4-BE49-F238E27FC236}">
                <a16:creationId xmlns="" xmlns:a16="http://schemas.microsoft.com/office/drawing/2014/main" id="{978D5EB5-026B-2249-A8D4-5B5D2223AD6E}"/>
              </a:ext>
            </a:extLst>
          </p:cNvPr>
          <p:cNvSpPr/>
          <p:nvPr/>
        </p:nvSpPr>
        <p:spPr>
          <a:xfrm>
            <a:off x="373245" y="-1"/>
            <a:ext cx="11480069" cy="90567"/>
          </a:xfrm>
          <a:custGeom>
            <a:avLst/>
            <a:gdLst/>
            <a:ahLst/>
            <a:cxnLst/>
            <a:rect l="l" t="t" r="r" b="b"/>
            <a:pathLst>
              <a:path w="9980930" h="78740">
                <a:moveTo>
                  <a:pt x="0" y="78232"/>
                </a:moveTo>
                <a:lnTo>
                  <a:pt x="9980358" y="78232"/>
                </a:lnTo>
                <a:lnTo>
                  <a:pt x="9980358" y="0"/>
                </a:lnTo>
                <a:lnTo>
                  <a:pt x="0" y="0"/>
                </a:lnTo>
                <a:lnTo>
                  <a:pt x="0" y="78232"/>
                </a:lnTo>
                <a:close/>
              </a:path>
            </a:pathLst>
          </a:custGeom>
          <a:solidFill>
            <a:srgbClr val="334286"/>
          </a:solidFill>
        </p:spPr>
        <p:txBody>
          <a:bodyPr wrap="square" lIns="0" tIns="0" rIns="0" bIns="0" rtlCol="0"/>
          <a:lstStyle/>
          <a:p>
            <a:endParaRPr dirty="0"/>
          </a:p>
        </p:txBody>
      </p:sp>
      <p:sp>
        <p:nvSpPr>
          <p:cNvPr id="14" name="Номер слайда 5">
            <a:extLst>
              <a:ext uri="{FF2B5EF4-FFF2-40B4-BE49-F238E27FC236}">
                <a16:creationId xmlns="" xmlns:a16="http://schemas.microsoft.com/office/drawing/2014/main" id="{589F21BF-0ECE-1B45-A099-F5B6E92C16A7}"/>
              </a:ext>
            </a:extLst>
          </p:cNvPr>
          <p:cNvSpPr>
            <a:spLocks noGrp="1"/>
          </p:cNvSpPr>
          <p:nvPr userDrawn="1">
            <p:ph type="sldNum" sz="quarter" idx="4"/>
          </p:nvPr>
        </p:nvSpPr>
        <p:spPr>
          <a:xfrm>
            <a:off x="9310907" y="6355682"/>
            <a:ext cx="2743200" cy="365125"/>
          </a:xfrm>
          <a:prstGeom prst="rect">
            <a:avLst/>
          </a:prstGeom>
        </p:spPr>
        <p:txBody>
          <a:bodyPr vert="horz" lIns="91440" tIns="45720" rIns="91440" bIns="45720" rtlCol="0" anchor="ctr"/>
          <a:lstStyle>
            <a:lvl1pPr algn="r">
              <a:defRPr sz="1600">
                <a:solidFill>
                  <a:schemeClr val="tx1">
                    <a:lumMod val="50000"/>
                    <a:lumOff val="50000"/>
                  </a:schemeClr>
                </a:solidFill>
                <a:latin typeface="Arial" panose="020B0604020202020204" pitchFamily="34" charset="0"/>
                <a:cs typeface="Arial" panose="020B0604020202020204" pitchFamily="34" charset="0"/>
              </a:defRPr>
            </a:lvl1pPr>
          </a:lstStyle>
          <a:p>
            <a:fld id="{41B81EEA-DF2A-1C47-9781-44818CAE4220}" type="slidenum">
              <a:rPr lang="ru-RU" smtClean="0"/>
              <a:pPr/>
              <a:t>‹#›</a:t>
            </a:fld>
            <a:endParaRPr lang="ru-RU" dirty="0"/>
          </a:p>
        </p:txBody>
      </p:sp>
      <p:sp>
        <p:nvSpPr>
          <p:cNvPr id="16" name="object 7">
            <a:extLst>
              <a:ext uri="{FF2B5EF4-FFF2-40B4-BE49-F238E27FC236}">
                <a16:creationId xmlns="" xmlns:a16="http://schemas.microsoft.com/office/drawing/2014/main" id="{5C608B83-A2F2-ED49-8A9B-1801A540551C}"/>
              </a:ext>
            </a:extLst>
          </p:cNvPr>
          <p:cNvSpPr/>
          <p:nvPr userDrawn="1"/>
        </p:nvSpPr>
        <p:spPr>
          <a:xfrm>
            <a:off x="0" y="649854"/>
            <a:ext cx="219919" cy="739108"/>
          </a:xfrm>
          <a:custGeom>
            <a:avLst/>
            <a:gdLst/>
            <a:ahLst/>
            <a:cxnLst/>
            <a:rect l="l" t="t" r="r" b="b"/>
            <a:pathLst>
              <a:path w="203835" h="565785">
                <a:moveTo>
                  <a:pt x="0" y="565226"/>
                </a:moveTo>
                <a:lnTo>
                  <a:pt x="203530" y="565226"/>
                </a:lnTo>
                <a:lnTo>
                  <a:pt x="203530" y="0"/>
                </a:lnTo>
                <a:lnTo>
                  <a:pt x="0" y="0"/>
                </a:lnTo>
                <a:lnTo>
                  <a:pt x="0" y="565226"/>
                </a:lnTo>
                <a:close/>
              </a:path>
            </a:pathLst>
          </a:custGeom>
          <a:solidFill>
            <a:srgbClr val="E1002B"/>
          </a:solidFill>
        </p:spPr>
        <p:txBody>
          <a:bodyPr wrap="square" lIns="0" tIns="0" rIns="0" bIns="0" rtlCol="0"/>
          <a:lstStyle/>
          <a:p>
            <a:endParaRPr dirty="0"/>
          </a:p>
        </p:txBody>
      </p:sp>
      <p:sp>
        <p:nvSpPr>
          <p:cNvPr id="17" name="Текст 17">
            <a:extLst>
              <a:ext uri="{FF2B5EF4-FFF2-40B4-BE49-F238E27FC236}">
                <a16:creationId xmlns="" xmlns:a16="http://schemas.microsoft.com/office/drawing/2014/main" id="{72C1670E-B5AF-C246-8209-DB0091245A2E}"/>
              </a:ext>
            </a:extLst>
          </p:cNvPr>
          <p:cNvSpPr>
            <a:spLocks noGrp="1"/>
          </p:cNvSpPr>
          <p:nvPr userDrawn="1">
            <p:ph type="body" sz="quarter" idx="10" hasCustomPrompt="1"/>
          </p:nvPr>
        </p:nvSpPr>
        <p:spPr>
          <a:xfrm>
            <a:off x="292220" y="536137"/>
            <a:ext cx="2613235" cy="936897"/>
          </a:xfrm>
          <a:prstGeom prst="rect">
            <a:avLst/>
          </a:prstGeom>
        </p:spPr>
        <p:txBody>
          <a:bodyPr anchor="t"/>
          <a:lstStyle>
            <a:lvl1pPr marL="0" indent="0">
              <a:lnSpc>
                <a:spcPct val="100000"/>
              </a:lnSpc>
              <a:buNone/>
              <a:defRPr sz="2800">
                <a:solidFill>
                  <a:srgbClr val="334286"/>
                </a:solidFill>
                <a:latin typeface="Arial" panose="020B0604020202020204" pitchFamily="34" charset="0"/>
                <a:cs typeface="Arial" panose="020B0604020202020204" pitchFamily="34" charset="0"/>
              </a:defRPr>
            </a:lvl1pPr>
          </a:lstStyle>
          <a:p>
            <a:pPr lvl="0"/>
            <a:r>
              <a:rPr lang="ru-RU" dirty="0"/>
              <a:t>ОБРАЗЕЦ ТЕКСТА</a:t>
            </a:r>
          </a:p>
        </p:txBody>
      </p:sp>
      <p:sp>
        <p:nvSpPr>
          <p:cNvPr id="10" name="Прямоугольник 9"/>
          <p:cNvSpPr/>
          <p:nvPr userDrawn="1"/>
        </p:nvSpPr>
        <p:spPr>
          <a:xfrm>
            <a:off x="0" y="1621784"/>
            <a:ext cx="219919" cy="4576940"/>
          </a:xfrm>
          <a:prstGeom prst="rect">
            <a:avLst/>
          </a:prstGeom>
          <a:solidFill>
            <a:srgbClr val="FFC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082447952"/>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Пустой слайд_2">
    <p:spTree>
      <p:nvGrpSpPr>
        <p:cNvPr id="1" name=""/>
        <p:cNvGrpSpPr/>
        <p:nvPr/>
      </p:nvGrpSpPr>
      <p:grpSpPr>
        <a:xfrm>
          <a:off x="0" y="0"/>
          <a:ext cx="0" cy="0"/>
          <a:chOff x="0" y="0"/>
          <a:chExt cx="0" cy="0"/>
        </a:xfrm>
      </p:grpSpPr>
      <p:sp>
        <p:nvSpPr>
          <p:cNvPr id="16" name="object 2">
            <a:extLst>
              <a:ext uri="{FF2B5EF4-FFF2-40B4-BE49-F238E27FC236}">
                <a16:creationId xmlns="" xmlns:a16="http://schemas.microsoft.com/office/drawing/2014/main" id="{0560CFF3-0F6B-EE47-8233-2752BA7C190C}"/>
              </a:ext>
            </a:extLst>
          </p:cNvPr>
          <p:cNvSpPr/>
          <p:nvPr userDrawn="1"/>
        </p:nvSpPr>
        <p:spPr>
          <a:xfrm>
            <a:off x="0" y="1705727"/>
            <a:ext cx="12192000" cy="4492997"/>
          </a:xfrm>
          <a:prstGeom prst="rect">
            <a:avLst/>
          </a:prstGeom>
          <a:gradFill>
            <a:gsLst>
              <a:gs pos="3000">
                <a:schemeClr val="tx2">
                  <a:lumMod val="75000"/>
                </a:schemeClr>
              </a:gs>
              <a:gs pos="100000">
                <a:srgbClr val="0070DF"/>
              </a:gs>
            </a:gsLst>
            <a:lin ang="5400000" scaled="0"/>
          </a:gradFill>
        </p:spPr>
        <p:txBody>
          <a:bodyPr wrap="square" lIns="0" tIns="0" rIns="0" bIns="0" rtlCol="0"/>
          <a:lstStyle/>
          <a:p>
            <a:endParaRPr dirty="0">
              <a:highlight>
                <a:srgbClr val="345074"/>
              </a:highlight>
            </a:endParaRPr>
          </a:p>
        </p:txBody>
      </p:sp>
      <p:sp>
        <p:nvSpPr>
          <p:cNvPr id="8" name="object 8">
            <a:extLst>
              <a:ext uri="{FF2B5EF4-FFF2-40B4-BE49-F238E27FC236}">
                <a16:creationId xmlns="" xmlns:a16="http://schemas.microsoft.com/office/drawing/2014/main" id="{8E62C042-4EA4-314F-8837-7915700A0693}"/>
              </a:ext>
            </a:extLst>
          </p:cNvPr>
          <p:cNvSpPr txBox="1"/>
          <p:nvPr/>
        </p:nvSpPr>
        <p:spPr>
          <a:xfrm>
            <a:off x="358565" y="118434"/>
            <a:ext cx="1048822" cy="292151"/>
          </a:xfrm>
          <a:prstGeom prst="rect">
            <a:avLst/>
          </a:prstGeom>
        </p:spPr>
        <p:txBody>
          <a:bodyPr vert="horz" wrap="square" lIns="0" tIns="12700" rIns="0" bIns="0" rtlCol="0">
            <a:spAutoFit/>
          </a:bodyPr>
          <a:lstStyle/>
          <a:p>
            <a:pPr marL="12700">
              <a:lnSpc>
                <a:spcPct val="100000"/>
              </a:lnSpc>
              <a:spcBef>
                <a:spcPts val="100"/>
              </a:spcBef>
            </a:pPr>
            <a:r>
              <a:rPr sz="1500" b="1" spc="-45" dirty="0">
                <a:solidFill>
                  <a:srgbClr val="334286"/>
                </a:solidFill>
                <a:latin typeface="Arial"/>
                <a:cs typeface="Arial"/>
              </a:rPr>
              <a:t>РОССТАТ</a:t>
            </a:r>
            <a:endParaRPr sz="1500" dirty="0">
              <a:latin typeface="Arial"/>
              <a:cs typeface="Arial"/>
            </a:endParaRPr>
          </a:p>
        </p:txBody>
      </p:sp>
      <p:sp>
        <p:nvSpPr>
          <p:cNvPr id="12" name="object 13">
            <a:extLst>
              <a:ext uri="{FF2B5EF4-FFF2-40B4-BE49-F238E27FC236}">
                <a16:creationId xmlns="" xmlns:a16="http://schemas.microsoft.com/office/drawing/2014/main" id="{978D5EB5-026B-2249-A8D4-5B5D2223AD6E}"/>
              </a:ext>
            </a:extLst>
          </p:cNvPr>
          <p:cNvSpPr/>
          <p:nvPr/>
        </p:nvSpPr>
        <p:spPr>
          <a:xfrm>
            <a:off x="373245" y="-1"/>
            <a:ext cx="11480069" cy="90567"/>
          </a:xfrm>
          <a:custGeom>
            <a:avLst/>
            <a:gdLst/>
            <a:ahLst/>
            <a:cxnLst/>
            <a:rect l="l" t="t" r="r" b="b"/>
            <a:pathLst>
              <a:path w="9980930" h="78740">
                <a:moveTo>
                  <a:pt x="0" y="78232"/>
                </a:moveTo>
                <a:lnTo>
                  <a:pt x="9980358" y="78232"/>
                </a:lnTo>
                <a:lnTo>
                  <a:pt x="9980358" y="0"/>
                </a:lnTo>
                <a:lnTo>
                  <a:pt x="0" y="0"/>
                </a:lnTo>
                <a:lnTo>
                  <a:pt x="0" y="78232"/>
                </a:lnTo>
                <a:close/>
              </a:path>
            </a:pathLst>
          </a:custGeom>
          <a:solidFill>
            <a:srgbClr val="334286"/>
          </a:solidFill>
        </p:spPr>
        <p:txBody>
          <a:bodyPr wrap="square" lIns="0" tIns="0" rIns="0" bIns="0" rtlCol="0"/>
          <a:lstStyle/>
          <a:p>
            <a:endParaRPr dirty="0"/>
          </a:p>
        </p:txBody>
      </p:sp>
      <p:sp>
        <p:nvSpPr>
          <p:cNvPr id="14" name="Номер слайда 5">
            <a:extLst>
              <a:ext uri="{FF2B5EF4-FFF2-40B4-BE49-F238E27FC236}">
                <a16:creationId xmlns="" xmlns:a16="http://schemas.microsoft.com/office/drawing/2014/main" id="{589F21BF-0ECE-1B45-A099-F5B6E92C16A7}"/>
              </a:ext>
            </a:extLst>
          </p:cNvPr>
          <p:cNvSpPr>
            <a:spLocks noGrp="1"/>
          </p:cNvSpPr>
          <p:nvPr userDrawn="1">
            <p:ph type="sldNum" sz="quarter" idx="4"/>
          </p:nvPr>
        </p:nvSpPr>
        <p:spPr>
          <a:xfrm>
            <a:off x="9310907" y="6355682"/>
            <a:ext cx="2743200" cy="365125"/>
          </a:xfrm>
          <a:prstGeom prst="rect">
            <a:avLst/>
          </a:prstGeom>
        </p:spPr>
        <p:txBody>
          <a:bodyPr vert="horz" lIns="91440" tIns="45720" rIns="91440" bIns="45720" rtlCol="0" anchor="ctr"/>
          <a:lstStyle>
            <a:lvl1pPr algn="r">
              <a:defRPr sz="1600">
                <a:solidFill>
                  <a:schemeClr val="tx1">
                    <a:lumMod val="50000"/>
                    <a:lumOff val="50000"/>
                  </a:schemeClr>
                </a:solidFill>
                <a:latin typeface="Arial" panose="020B0604020202020204" pitchFamily="34" charset="0"/>
                <a:cs typeface="Arial" panose="020B0604020202020204" pitchFamily="34" charset="0"/>
              </a:defRPr>
            </a:lvl1pPr>
          </a:lstStyle>
          <a:p>
            <a:fld id="{41B81EEA-DF2A-1C47-9781-44818CAE4220}" type="slidenum">
              <a:rPr lang="ru-RU" smtClean="0"/>
              <a:pPr/>
              <a:t>‹#›</a:t>
            </a:fld>
            <a:endParaRPr lang="ru-RU" dirty="0"/>
          </a:p>
        </p:txBody>
      </p:sp>
      <p:sp>
        <p:nvSpPr>
          <p:cNvPr id="28" name="object 7">
            <a:extLst>
              <a:ext uri="{FF2B5EF4-FFF2-40B4-BE49-F238E27FC236}">
                <a16:creationId xmlns="" xmlns:a16="http://schemas.microsoft.com/office/drawing/2014/main" id="{2E9797C7-8447-7949-8633-B9C1F8C8B7D2}"/>
              </a:ext>
            </a:extLst>
          </p:cNvPr>
          <p:cNvSpPr/>
          <p:nvPr userDrawn="1"/>
        </p:nvSpPr>
        <p:spPr>
          <a:xfrm>
            <a:off x="0" y="649854"/>
            <a:ext cx="219919" cy="739108"/>
          </a:xfrm>
          <a:custGeom>
            <a:avLst/>
            <a:gdLst/>
            <a:ahLst/>
            <a:cxnLst/>
            <a:rect l="l" t="t" r="r" b="b"/>
            <a:pathLst>
              <a:path w="203835" h="565785">
                <a:moveTo>
                  <a:pt x="0" y="565226"/>
                </a:moveTo>
                <a:lnTo>
                  <a:pt x="203530" y="565226"/>
                </a:lnTo>
                <a:lnTo>
                  <a:pt x="203530" y="0"/>
                </a:lnTo>
                <a:lnTo>
                  <a:pt x="0" y="0"/>
                </a:lnTo>
                <a:lnTo>
                  <a:pt x="0" y="565226"/>
                </a:lnTo>
                <a:close/>
              </a:path>
            </a:pathLst>
          </a:custGeom>
          <a:solidFill>
            <a:srgbClr val="E1002B"/>
          </a:solidFill>
        </p:spPr>
        <p:txBody>
          <a:bodyPr wrap="square" lIns="0" tIns="0" rIns="0" bIns="0" rtlCol="0"/>
          <a:lstStyle/>
          <a:p>
            <a:endParaRPr dirty="0"/>
          </a:p>
        </p:txBody>
      </p:sp>
      <p:sp>
        <p:nvSpPr>
          <p:cNvPr id="29" name="Текст 17">
            <a:extLst>
              <a:ext uri="{FF2B5EF4-FFF2-40B4-BE49-F238E27FC236}">
                <a16:creationId xmlns="" xmlns:a16="http://schemas.microsoft.com/office/drawing/2014/main" id="{65282F85-5E1C-A643-B6D1-764B9457ED35}"/>
              </a:ext>
            </a:extLst>
          </p:cNvPr>
          <p:cNvSpPr>
            <a:spLocks noGrp="1"/>
          </p:cNvSpPr>
          <p:nvPr userDrawn="1">
            <p:ph type="body" sz="quarter" idx="10" hasCustomPrompt="1"/>
          </p:nvPr>
        </p:nvSpPr>
        <p:spPr>
          <a:xfrm>
            <a:off x="292220" y="536137"/>
            <a:ext cx="2613235" cy="936897"/>
          </a:xfrm>
          <a:prstGeom prst="rect">
            <a:avLst/>
          </a:prstGeom>
        </p:spPr>
        <p:txBody>
          <a:bodyPr anchor="t"/>
          <a:lstStyle>
            <a:lvl1pPr marL="0" indent="0">
              <a:lnSpc>
                <a:spcPct val="100000"/>
              </a:lnSpc>
              <a:buNone/>
              <a:defRPr sz="2800">
                <a:solidFill>
                  <a:srgbClr val="334286"/>
                </a:solidFill>
                <a:latin typeface="Arial" panose="020B0604020202020204" pitchFamily="34" charset="0"/>
                <a:cs typeface="Arial" panose="020B0604020202020204" pitchFamily="34" charset="0"/>
              </a:defRPr>
            </a:lvl1pPr>
          </a:lstStyle>
          <a:p>
            <a:pPr lvl="0"/>
            <a:r>
              <a:rPr lang="ru-RU" dirty="0"/>
              <a:t>ОБРАЗЕЦ ТЕКСТА</a:t>
            </a:r>
          </a:p>
        </p:txBody>
      </p:sp>
    </p:spTree>
    <p:extLst>
      <p:ext uri="{BB962C8B-B14F-4D97-AF65-F5344CB8AC3E}">
        <p14:creationId xmlns:p14="http://schemas.microsoft.com/office/powerpoint/2010/main" val="34049071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Пустой слайд_3">
    <p:spTree>
      <p:nvGrpSpPr>
        <p:cNvPr id="1" name=""/>
        <p:cNvGrpSpPr/>
        <p:nvPr/>
      </p:nvGrpSpPr>
      <p:grpSpPr>
        <a:xfrm>
          <a:off x="0" y="0"/>
          <a:ext cx="0" cy="0"/>
          <a:chOff x="0" y="0"/>
          <a:chExt cx="0" cy="0"/>
        </a:xfrm>
      </p:grpSpPr>
      <p:sp>
        <p:nvSpPr>
          <p:cNvPr id="17" name="object 2">
            <a:extLst>
              <a:ext uri="{FF2B5EF4-FFF2-40B4-BE49-F238E27FC236}">
                <a16:creationId xmlns="" xmlns:a16="http://schemas.microsoft.com/office/drawing/2014/main" id="{FBDE76DB-A8FB-674B-86CB-3C735C2794DB}"/>
              </a:ext>
            </a:extLst>
          </p:cNvPr>
          <p:cNvSpPr/>
          <p:nvPr userDrawn="1"/>
        </p:nvSpPr>
        <p:spPr>
          <a:xfrm>
            <a:off x="0" y="1473035"/>
            <a:ext cx="12192000" cy="5384966"/>
          </a:xfrm>
          <a:prstGeom prst="rect">
            <a:avLst/>
          </a:prstGeom>
          <a:gradFill>
            <a:gsLst>
              <a:gs pos="3000">
                <a:schemeClr val="tx2">
                  <a:lumMod val="75000"/>
                </a:schemeClr>
              </a:gs>
              <a:gs pos="100000">
                <a:srgbClr val="0070DF"/>
              </a:gs>
            </a:gsLst>
            <a:lin ang="5400000" scaled="0"/>
          </a:gradFill>
        </p:spPr>
        <p:txBody>
          <a:bodyPr wrap="square" lIns="0" tIns="0" rIns="0" bIns="0" rtlCol="0"/>
          <a:lstStyle/>
          <a:p>
            <a:endParaRPr dirty="0">
              <a:highlight>
                <a:srgbClr val="345074"/>
              </a:highlight>
            </a:endParaRPr>
          </a:p>
        </p:txBody>
      </p:sp>
      <p:sp>
        <p:nvSpPr>
          <p:cNvPr id="8" name="object 8">
            <a:extLst>
              <a:ext uri="{FF2B5EF4-FFF2-40B4-BE49-F238E27FC236}">
                <a16:creationId xmlns="" xmlns:a16="http://schemas.microsoft.com/office/drawing/2014/main" id="{8E62C042-4EA4-314F-8837-7915700A0693}"/>
              </a:ext>
            </a:extLst>
          </p:cNvPr>
          <p:cNvSpPr txBox="1"/>
          <p:nvPr/>
        </p:nvSpPr>
        <p:spPr>
          <a:xfrm>
            <a:off x="358565" y="118434"/>
            <a:ext cx="1048822" cy="292151"/>
          </a:xfrm>
          <a:prstGeom prst="rect">
            <a:avLst/>
          </a:prstGeom>
        </p:spPr>
        <p:txBody>
          <a:bodyPr vert="horz" wrap="square" lIns="0" tIns="12700" rIns="0" bIns="0" rtlCol="0">
            <a:spAutoFit/>
          </a:bodyPr>
          <a:lstStyle/>
          <a:p>
            <a:pPr marL="12700">
              <a:lnSpc>
                <a:spcPct val="100000"/>
              </a:lnSpc>
              <a:spcBef>
                <a:spcPts val="100"/>
              </a:spcBef>
            </a:pPr>
            <a:r>
              <a:rPr sz="1500" b="1" spc="-45" dirty="0">
                <a:solidFill>
                  <a:srgbClr val="334286"/>
                </a:solidFill>
                <a:latin typeface="Arial"/>
                <a:cs typeface="Arial"/>
              </a:rPr>
              <a:t>РОССТАТ</a:t>
            </a:r>
            <a:endParaRPr sz="1500" dirty="0">
              <a:latin typeface="Arial"/>
              <a:cs typeface="Arial"/>
            </a:endParaRPr>
          </a:p>
        </p:txBody>
      </p:sp>
      <p:sp>
        <p:nvSpPr>
          <p:cNvPr id="12" name="object 13">
            <a:extLst>
              <a:ext uri="{FF2B5EF4-FFF2-40B4-BE49-F238E27FC236}">
                <a16:creationId xmlns="" xmlns:a16="http://schemas.microsoft.com/office/drawing/2014/main" id="{978D5EB5-026B-2249-A8D4-5B5D2223AD6E}"/>
              </a:ext>
            </a:extLst>
          </p:cNvPr>
          <p:cNvSpPr/>
          <p:nvPr/>
        </p:nvSpPr>
        <p:spPr>
          <a:xfrm>
            <a:off x="373245" y="-1"/>
            <a:ext cx="11480069" cy="90567"/>
          </a:xfrm>
          <a:custGeom>
            <a:avLst/>
            <a:gdLst/>
            <a:ahLst/>
            <a:cxnLst/>
            <a:rect l="l" t="t" r="r" b="b"/>
            <a:pathLst>
              <a:path w="9980930" h="78740">
                <a:moveTo>
                  <a:pt x="0" y="78232"/>
                </a:moveTo>
                <a:lnTo>
                  <a:pt x="9980358" y="78232"/>
                </a:lnTo>
                <a:lnTo>
                  <a:pt x="9980358" y="0"/>
                </a:lnTo>
                <a:lnTo>
                  <a:pt x="0" y="0"/>
                </a:lnTo>
                <a:lnTo>
                  <a:pt x="0" y="78232"/>
                </a:lnTo>
                <a:close/>
              </a:path>
            </a:pathLst>
          </a:custGeom>
          <a:solidFill>
            <a:srgbClr val="334286"/>
          </a:solidFill>
        </p:spPr>
        <p:txBody>
          <a:bodyPr wrap="square" lIns="0" tIns="0" rIns="0" bIns="0" rtlCol="0"/>
          <a:lstStyle/>
          <a:p>
            <a:endParaRPr dirty="0"/>
          </a:p>
        </p:txBody>
      </p:sp>
      <p:sp>
        <p:nvSpPr>
          <p:cNvPr id="14" name="Номер слайда 5">
            <a:extLst>
              <a:ext uri="{FF2B5EF4-FFF2-40B4-BE49-F238E27FC236}">
                <a16:creationId xmlns="" xmlns:a16="http://schemas.microsoft.com/office/drawing/2014/main" id="{589F21BF-0ECE-1B45-A099-F5B6E92C16A7}"/>
              </a:ext>
            </a:extLst>
          </p:cNvPr>
          <p:cNvSpPr>
            <a:spLocks noGrp="1"/>
          </p:cNvSpPr>
          <p:nvPr userDrawn="1">
            <p:ph type="sldNum" sz="quarter" idx="4"/>
          </p:nvPr>
        </p:nvSpPr>
        <p:spPr>
          <a:xfrm>
            <a:off x="9310907" y="6355682"/>
            <a:ext cx="2743200" cy="365125"/>
          </a:xfrm>
          <a:prstGeom prst="rect">
            <a:avLst/>
          </a:prstGeom>
        </p:spPr>
        <p:txBody>
          <a:bodyPr vert="horz" lIns="91440" tIns="45720" rIns="91440" bIns="45720" rtlCol="0" anchor="ctr"/>
          <a:lstStyle>
            <a:lvl1pPr algn="r">
              <a:defRPr sz="1600">
                <a:solidFill>
                  <a:schemeClr val="bg1"/>
                </a:solidFill>
                <a:latin typeface="Arial" panose="020B0604020202020204" pitchFamily="34" charset="0"/>
                <a:cs typeface="Arial" panose="020B0604020202020204" pitchFamily="34" charset="0"/>
              </a:defRPr>
            </a:lvl1pPr>
          </a:lstStyle>
          <a:p>
            <a:fld id="{41B81EEA-DF2A-1C47-9781-44818CAE4220}" type="slidenum">
              <a:rPr lang="ru-RU" smtClean="0"/>
              <a:pPr/>
              <a:t>‹#›</a:t>
            </a:fld>
            <a:endParaRPr lang="ru-RU" dirty="0"/>
          </a:p>
        </p:txBody>
      </p:sp>
      <p:sp>
        <p:nvSpPr>
          <p:cNvPr id="26" name="object 7">
            <a:extLst>
              <a:ext uri="{FF2B5EF4-FFF2-40B4-BE49-F238E27FC236}">
                <a16:creationId xmlns="" xmlns:a16="http://schemas.microsoft.com/office/drawing/2014/main" id="{D6E06661-EB7F-9A4F-ABE0-E508C3AF0496}"/>
              </a:ext>
            </a:extLst>
          </p:cNvPr>
          <p:cNvSpPr/>
          <p:nvPr userDrawn="1"/>
        </p:nvSpPr>
        <p:spPr>
          <a:xfrm>
            <a:off x="0" y="649854"/>
            <a:ext cx="219919" cy="739108"/>
          </a:xfrm>
          <a:custGeom>
            <a:avLst/>
            <a:gdLst/>
            <a:ahLst/>
            <a:cxnLst/>
            <a:rect l="l" t="t" r="r" b="b"/>
            <a:pathLst>
              <a:path w="203835" h="565785">
                <a:moveTo>
                  <a:pt x="0" y="565226"/>
                </a:moveTo>
                <a:lnTo>
                  <a:pt x="203530" y="565226"/>
                </a:lnTo>
                <a:lnTo>
                  <a:pt x="203530" y="0"/>
                </a:lnTo>
                <a:lnTo>
                  <a:pt x="0" y="0"/>
                </a:lnTo>
                <a:lnTo>
                  <a:pt x="0" y="565226"/>
                </a:lnTo>
                <a:close/>
              </a:path>
            </a:pathLst>
          </a:custGeom>
          <a:solidFill>
            <a:srgbClr val="E1002B"/>
          </a:solidFill>
        </p:spPr>
        <p:txBody>
          <a:bodyPr wrap="square" lIns="0" tIns="0" rIns="0" bIns="0" rtlCol="0"/>
          <a:lstStyle/>
          <a:p>
            <a:endParaRPr dirty="0"/>
          </a:p>
        </p:txBody>
      </p:sp>
      <p:sp>
        <p:nvSpPr>
          <p:cNvPr id="27" name="Текст 17">
            <a:extLst>
              <a:ext uri="{FF2B5EF4-FFF2-40B4-BE49-F238E27FC236}">
                <a16:creationId xmlns="" xmlns:a16="http://schemas.microsoft.com/office/drawing/2014/main" id="{BA39ABDA-F5E8-8E4A-9F54-A6F49EE67CC1}"/>
              </a:ext>
            </a:extLst>
          </p:cNvPr>
          <p:cNvSpPr>
            <a:spLocks noGrp="1"/>
          </p:cNvSpPr>
          <p:nvPr userDrawn="1">
            <p:ph type="body" sz="quarter" idx="10" hasCustomPrompt="1"/>
          </p:nvPr>
        </p:nvSpPr>
        <p:spPr>
          <a:xfrm>
            <a:off x="292220" y="536137"/>
            <a:ext cx="2613235" cy="936897"/>
          </a:xfrm>
          <a:prstGeom prst="rect">
            <a:avLst/>
          </a:prstGeom>
        </p:spPr>
        <p:txBody>
          <a:bodyPr anchor="t"/>
          <a:lstStyle>
            <a:lvl1pPr marL="0" indent="0">
              <a:lnSpc>
                <a:spcPct val="100000"/>
              </a:lnSpc>
              <a:buNone/>
              <a:defRPr sz="2800">
                <a:solidFill>
                  <a:srgbClr val="334286"/>
                </a:solidFill>
                <a:latin typeface="Arial" panose="020B0604020202020204" pitchFamily="34" charset="0"/>
                <a:cs typeface="Arial" panose="020B0604020202020204" pitchFamily="34" charset="0"/>
              </a:defRPr>
            </a:lvl1pPr>
          </a:lstStyle>
          <a:p>
            <a:pPr lvl="0"/>
            <a:r>
              <a:rPr lang="ru-RU" dirty="0"/>
              <a:t>ОБРАЗЕЦ ТЕКСТА</a:t>
            </a:r>
          </a:p>
        </p:txBody>
      </p:sp>
    </p:spTree>
    <p:extLst>
      <p:ext uri="{BB962C8B-B14F-4D97-AF65-F5344CB8AC3E}">
        <p14:creationId xmlns:p14="http://schemas.microsoft.com/office/powerpoint/2010/main" val="408594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Оглавление">
    <p:spTree>
      <p:nvGrpSpPr>
        <p:cNvPr id="1" name=""/>
        <p:cNvGrpSpPr/>
        <p:nvPr/>
      </p:nvGrpSpPr>
      <p:grpSpPr>
        <a:xfrm>
          <a:off x="0" y="0"/>
          <a:ext cx="0" cy="0"/>
          <a:chOff x="0" y="0"/>
          <a:chExt cx="0" cy="0"/>
        </a:xfrm>
      </p:grpSpPr>
      <p:pic>
        <p:nvPicPr>
          <p:cNvPr id="7" name="Рисунок 6">
            <a:extLst>
              <a:ext uri="{FF2B5EF4-FFF2-40B4-BE49-F238E27FC236}">
                <a16:creationId xmlns="" xmlns:a16="http://schemas.microsoft.com/office/drawing/2014/main" id="{06F2A08B-66B9-5F42-9C20-4975C2E6BBE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409" r="23284"/>
          <a:stretch/>
        </p:blipFill>
        <p:spPr>
          <a:xfrm>
            <a:off x="12699" y="-1"/>
            <a:ext cx="5532724" cy="6848977"/>
          </a:xfrm>
          <a:prstGeom prst="rect">
            <a:avLst/>
          </a:prstGeom>
        </p:spPr>
      </p:pic>
      <p:sp>
        <p:nvSpPr>
          <p:cNvPr id="12" name="object 6">
            <a:extLst>
              <a:ext uri="{FF2B5EF4-FFF2-40B4-BE49-F238E27FC236}">
                <a16:creationId xmlns="" xmlns:a16="http://schemas.microsoft.com/office/drawing/2014/main" id="{01840757-1A8F-8940-BE11-7CD26EE44EBD}"/>
              </a:ext>
            </a:extLst>
          </p:cNvPr>
          <p:cNvSpPr/>
          <p:nvPr userDrawn="1"/>
        </p:nvSpPr>
        <p:spPr>
          <a:xfrm>
            <a:off x="0" y="4380"/>
            <a:ext cx="5532724" cy="6853620"/>
          </a:xfrm>
          <a:prstGeom prst="rect">
            <a:avLst/>
          </a:prstGeom>
          <a:gradFill>
            <a:gsLst>
              <a:gs pos="3000">
                <a:schemeClr val="tx2">
                  <a:lumMod val="75000"/>
                  <a:alpha val="57000"/>
                </a:schemeClr>
              </a:gs>
              <a:gs pos="100000">
                <a:schemeClr val="tx2">
                  <a:lumMod val="50000"/>
                  <a:alpha val="48000"/>
                </a:schemeClr>
              </a:gs>
            </a:gsLst>
            <a:lin ang="5400000" scaled="0"/>
          </a:gradFill>
        </p:spPr>
        <p:txBody>
          <a:bodyPr wrap="square" lIns="0" tIns="0" rIns="0" bIns="0" rtlCol="0"/>
          <a:lstStyle/>
          <a:p>
            <a:endParaRPr/>
          </a:p>
        </p:txBody>
      </p:sp>
      <p:sp>
        <p:nvSpPr>
          <p:cNvPr id="20" name="object 3">
            <a:extLst>
              <a:ext uri="{FF2B5EF4-FFF2-40B4-BE49-F238E27FC236}">
                <a16:creationId xmlns="" xmlns:a16="http://schemas.microsoft.com/office/drawing/2014/main" id="{4F1E6446-080F-6744-BA0A-A2185B987FC3}"/>
              </a:ext>
            </a:extLst>
          </p:cNvPr>
          <p:cNvSpPr/>
          <p:nvPr userDrawn="1"/>
        </p:nvSpPr>
        <p:spPr>
          <a:xfrm>
            <a:off x="-395" y="9023"/>
            <a:ext cx="5545817" cy="1299364"/>
          </a:xfrm>
          <a:prstGeom prst="rect">
            <a:avLst/>
          </a:prstGeom>
          <a:blipFill dpi="0" rotWithShape="1">
            <a:blip r:embed="rId3" cstate="print">
              <a:alphaModFix amt="50000"/>
            </a:blip>
            <a:srcRect/>
            <a:stretch>
              <a:fillRect/>
            </a:stretch>
          </a:blipFill>
        </p:spPr>
        <p:txBody>
          <a:bodyPr wrap="square" lIns="0" tIns="0" rIns="0" bIns="0" rtlCol="0"/>
          <a:lstStyle/>
          <a:p>
            <a:endParaRPr dirty="0"/>
          </a:p>
        </p:txBody>
      </p:sp>
      <p:sp>
        <p:nvSpPr>
          <p:cNvPr id="23" name="object 3">
            <a:extLst>
              <a:ext uri="{FF2B5EF4-FFF2-40B4-BE49-F238E27FC236}">
                <a16:creationId xmlns="" xmlns:a16="http://schemas.microsoft.com/office/drawing/2014/main" id="{FF746D93-968B-0A4F-9742-5AFBFB36E8A1}"/>
              </a:ext>
            </a:extLst>
          </p:cNvPr>
          <p:cNvSpPr/>
          <p:nvPr userDrawn="1"/>
        </p:nvSpPr>
        <p:spPr>
          <a:xfrm>
            <a:off x="12698" y="5558636"/>
            <a:ext cx="5532724" cy="1299364"/>
          </a:xfrm>
          <a:prstGeom prst="rect">
            <a:avLst/>
          </a:prstGeom>
          <a:blipFill dpi="0" rotWithShape="1">
            <a:blip r:embed="rId3" cstate="print">
              <a:alphaModFix amt="39000"/>
            </a:blip>
            <a:srcRect/>
            <a:stretch>
              <a:fillRect/>
            </a:stretch>
          </a:blipFill>
        </p:spPr>
        <p:txBody>
          <a:bodyPr wrap="square" lIns="0" tIns="0" rIns="0" bIns="0" rtlCol="0"/>
          <a:lstStyle/>
          <a:p>
            <a:endParaRPr dirty="0"/>
          </a:p>
        </p:txBody>
      </p:sp>
      <p:sp>
        <p:nvSpPr>
          <p:cNvPr id="3" name="Номер слайда 2">
            <a:extLst>
              <a:ext uri="{FF2B5EF4-FFF2-40B4-BE49-F238E27FC236}">
                <a16:creationId xmlns="" xmlns:a16="http://schemas.microsoft.com/office/drawing/2014/main" id="{A8F43CCF-0C8C-B749-9C98-DED4A3D4F37B}"/>
              </a:ext>
            </a:extLst>
          </p:cNvPr>
          <p:cNvSpPr>
            <a:spLocks noGrp="1"/>
          </p:cNvSpPr>
          <p:nvPr>
            <p:ph type="sldNum" sz="quarter" idx="10"/>
          </p:nvPr>
        </p:nvSpPr>
        <p:spPr/>
        <p:txBody>
          <a:bodyPr/>
          <a:lstStyle/>
          <a:p>
            <a:fld id="{41B81EEA-DF2A-1C47-9781-44818CAE4220}" type="slidenum">
              <a:rPr lang="ru-RU" smtClean="0"/>
              <a:pPr/>
              <a:t>‹#›</a:t>
            </a:fld>
            <a:endParaRPr lang="ru-RU"/>
          </a:p>
        </p:txBody>
      </p:sp>
      <p:grpSp>
        <p:nvGrpSpPr>
          <p:cNvPr id="4" name="Группа 3">
            <a:extLst>
              <a:ext uri="{FF2B5EF4-FFF2-40B4-BE49-F238E27FC236}">
                <a16:creationId xmlns="" xmlns:a16="http://schemas.microsoft.com/office/drawing/2014/main" id="{4964DB4B-B7EC-3D47-A179-1426679A7A13}"/>
              </a:ext>
            </a:extLst>
          </p:cNvPr>
          <p:cNvGrpSpPr/>
          <p:nvPr userDrawn="1"/>
        </p:nvGrpSpPr>
        <p:grpSpPr>
          <a:xfrm>
            <a:off x="11697890" y="5699624"/>
            <a:ext cx="494109" cy="499100"/>
            <a:chOff x="9699205" y="5186438"/>
            <a:chExt cx="440055" cy="444500"/>
          </a:xfrm>
        </p:grpSpPr>
        <p:sp>
          <p:nvSpPr>
            <p:cNvPr id="5" name="object 16">
              <a:extLst>
                <a:ext uri="{FF2B5EF4-FFF2-40B4-BE49-F238E27FC236}">
                  <a16:creationId xmlns="" xmlns:a16="http://schemas.microsoft.com/office/drawing/2014/main" id="{9E747D6A-7EA4-7342-BF64-4108572BCA2F}"/>
                </a:ext>
              </a:extLst>
            </p:cNvPr>
            <p:cNvSpPr/>
            <p:nvPr/>
          </p:nvSpPr>
          <p:spPr>
            <a:xfrm>
              <a:off x="9699205" y="5186438"/>
              <a:ext cx="440055" cy="444500"/>
            </a:xfrm>
            <a:custGeom>
              <a:avLst/>
              <a:gdLst/>
              <a:ahLst/>
              <a:cxnLst/>
              <a:rect l="l" t="t" r="r" b="b"/>
              <a:pathLst>
                <a:path w="440054" h="444500">
                  <a:moveTo>
                    <a:pt x="0" y="0"/>
                  </a:moveTo>
                  <a:lnTo>
                    <a:pt x="439940" y="0"/>
                  </a:lnTo>
                  <a:lnTo>
                    <a:pt x="439940" y="444118"/>
                  </a:lnTo>
                  <a:lnTo>
                    <a:pt x="0" y="444118"/>
                  </a:lnTo>
                  <a:lnTo>
                    <a:pt x="0" y="0"/>
                  </a:lnTo>
                  <a:close/>
                </a:path>
              </a:pathLst>
            </a:custGeom>
            <a:solidFill>
              <a:srgbClr val="FFC32E"/>
            </a:solidFill>
          </p:spPr>
          <p:txBody>
            <a:bodyPr wrap="square" lIns="0" tIns="0" rIns="0" bIns="0" rtlCol="0"/>
            <a:lstStyle/>
            <a:p>
              <a:endParaRPr/>
            </a:p>
          </p:txBody>
        </p:sp>
        <p:sp>
          <p:nvSpPr>
            <p:cNvPr id="6" name="object 17">
              <a:extLst>
                <a:ext uri="{FF2B5EF4-FFF2-40B4-BE49-F238E27FC236}">
                  <a16:creationId xmlns="" xmlns:a16="http://schemas.microsoft.com/office/drawing/2014/main" id="{2FD602E7-D3D4-E74F-A1CD-F4B66EB3A131}"/>
                </a:ext>
              </a:extLst>
            </p:cNvPr>
            <p:cNvSpPr/>
            <p:nvPr/>
          </p:nvSpPr>
          <p:spPr>
            <a:xfrm>
              <a:off x="9859266" y="5292379"/>
              <a:ext cx="136778" cy="256938"/>
            </a:xfrm>
            <a:prstGeom prst="rect">
              <a:avLst/>
            </a:prstGeom>
            <a:blipFill>
              <a:blip r:embed="rId4" cstate="print"/>
              <a:stretch>
                <a:fillRect/>
              </a:stretch>
            </a:blipFill>
          </p:spPr>
          <p:txBody>
            <a:bodyPr wrap="square" lIns="0" tIns="0" rIns="0" bIns="0" rtlCol="0"/>
            <a:lstStyle/>
            <a:p>
              <a:endParaRPr/>
            </a:p>
          </p:txBody>
        </p:sp>
      </p:grpSp>
      <p:sp>
        <p:nvSpPr>
          <p:cNvPr id="13" name="object 7">
            <a:extLst>
              <a:ext uri="{FF2B5EF4-FFF2-40B4-BE49-F238E27FC236}">
                <a16:creationId xmlns="" xmlns:a16="http://schemas.microsoft.com/office/drawing/2014/main" id="{779541B8-14F7-6144-BB99-31217AC29512}"/>
              </a:ext>
            </a:extLst>
          </p:cNvPr>
          <p:cNvSpPr/>
          <p:nvPr userDrawn="1"/>
        </p:nvSpPr>
        <p:spPr>
          <a:xfrm>
            <a:off x="5087275" y="1308387"/>
            <a:ext cx="459073" cy="4250249"/>
          </a:xfrm>
          <a:custGeom>
            <a:avLst/>
            <a:gdLst/>
            <a:ahLst/>
            <a:cxnLst/>
            <a:rect l="l" t="t" r="r" b="b"/>
            <a:pathLst>
              <a:path w="405764" h="3338195">
                <a:moveTo>
                  <a:pt x="405536" y="3337890"/>
                </a:moveTo>
                <a:lnTo>
                  <a:pt x="0" y="3337890"/>
                </a:lnTo>
                <a:lnTo>
                  <a:pt x="0" y="0"/>
                </a:lnTo>
                <a:lnTo>
                  <a:pt x="405536" y="0"/>
                </a:lnTo>
                <a:lnTo>
                  <a:pt x="405536" y="3337890"/>
                </a:lnTo>
                <a:close/>
              </a:path>
            </a:pathLst>
          </a:custGeom>
          <a:solidFill>
            <a:srgbClr val="E1002B"/>
          </a:solidFill>
        </p:spPr>
        <p:txBody>
          <a:bodyPr wrap="square" lIns="0" tIns="0" rIns="0" bIns="0" rtlCol="0"/>
          <a:lstStyle/>
          <a:p>
            <a:endParaRPr/>
          </a:p>
        </p:txBody>
      </p:sp>
      <p:pic>
        <p:nvPicPr>
          <p:cNvPr id="21" name="Рисунок 20">
            <a:extLst>
              <a:ext uri="{FF2B5EF4-FFF2-40B4-BE49-F238E27FC236}">
                <a16:creationId xmlns="" xmlns:a16="http://schemas.microsoft.com/office/drawing/2014/main" id="{10EB0EF1-D970-7241-BD5D-AE63BD22BB76}"/>
              </a:ext>
            </a:extLst>
          </p:cNvPr>
          <p:cNvPicPr>
            <a:picLocks noChangeAspect="1"/>
          </p:cNvPicPr>
          <p:nvPr userDrawn="1"/>
        </p:nvPicPr>
        <p:blipFill>
          <a:blip r:embed="rId5"/>
          <a:stretch>
            <a:fillRect/>
          </a:stretch>
        </p:blipFill>
        <p:spPr>
          <a:xfrm>
            <a:off x="651875" y="105218"/>
            <a:ext cx="917338" cy="1075891"/>
          </a:xfrm>
          <a:prstGeom prst="rect">
            <a:avLst/>
          </a:prstGeom>
        </p:spPr>
      </p:pic>
      <p:sp>
        <p:nvSpPr>
          <p:cNvPr id="22" name="TextBox 21">
            <a:extLst>
              <a:ext uri="{FF2B5EF4-FFF2-40B4-BE49-F238E27FC236}">
                <a16:creationId xmlns="" xmlns:a16="http://schemas.microsoft.com/office/drawing/2014/main" id="{C777D55F-3E95-904E-BFBB-D0759B65BA24}"/>
              </a:ext>
            </a:extLst>
          </p:cNvPr>
          <p:cNvSpPr txBox="1"/>
          <p:nvPr userDrawn="1"/>
        </p:nvSpPr>
        <p:spPr>
          <a:xfrm>
            <a:off x="1741233" y="457347"/>
            <a:ext cx="3831438" cy="523220"/>
          </a:xfrm>
          <a:prstGeom prst="rect">
            <a:avLst/>
          </a:prstGeom>
          <a:noFill/>
        </p:spPr>
        <p:txBody>
          <a:bodyPr wrap="square" rtlCol="0">
            <a:spAutoFit/>
          </a:bodyPr>
          <a:lstStyle/>
          <a:p>
            <a:pPr>
              <a:lnSpc>
                <a:spcPct val="100000"/>
              </a:lnSpc>
            </a:pPr>
            <a:r>
              <a:rPr lang="ru-RU" sz="1400" b="1" dirty="0">
                <a:solidFill>
                  <a:schemeClr val="bg1"/>
                </a:solidFill>
                <a:latin typeface="Arial" panose="020B0604020202020204" pitchFamily="34" charset="0"/>
                <a:cs typeface="Arial" panose="020B0604020202020204" pitchFamily="34" charset="0"/>
              </a:rPr>
              <a:t>ФЕДЕРАЛЬНАЯ СЛУЖБА</a:t>
            </a:r>
          </a:p>
          <a:p>
            <a:pPr>
              <a:lnSpc>
                <a:spcPct val="100000"/>
              </a:lnSpc>
            </a:pPr>
            <a:r>
              <a:rPr lang="ru-RU" sz="1400" b="1" dirty="0">
                <a:solidFill>
                  <a:schemeClr val="bg1"/>
                </a:solidFill>
                <a:latin typeface="Arial" panose="020B0604020202020204" pitchFamily="34" charset="0"/>
                <a:cs typeface="Arial" panose="020B0604020202020204" pitchFamily="34" charset="0"/>
              </a:rPr>
              <a:t>ГОСУДАРСТВЕННОЙ СТАТИСТИКИ</a:t>
            </a:r>
          </a:p>
        </p:txBody>
      </p:sp>
      <p:sp>
        <p:nvSpPr>
          <p:cNvPr id="25" name="Текст 24">
            <a:extLst>
              <a:ext uri="{FF2B5EF4-FFF2-40B4-BE49-F238E27FC236}">
                <a16:creationId xmlns="" xmlns:a16="http://schemas.microsoft.com/office/drawing/2014/main" id="{2A1C713C-8FE8-6D4A-9875-A226598F0C59}"/>
              </a:ext>
            </a:extLst>
          </p:cNvPr>
          <p:cNvSpPr>
            <a:spLocks noGrp="1"/>
          </p:cNvSpPr>
          <p:nvPr>
            <p:ph type="body" sz="quarter" idx="11"/>
          </p:nvPr>
        </p:nvSpPr>
        <p:spPr>
          <a:xfrm>
            <a:off x="990600" y="1400375"/>
            <a:ext cx="3937000" cy="3987800"/>
          </a:xfrm>
          <a:prstGeom prst="rect">
            <a:avLst/>
          </a:prstGeom>
        </p:spPr>
        <p:txBody>
          <a:bodyPr anchor="ctr" anchorCtr="0"/>
          <a:lstStyle>
            <a:lvl1pPr marL="0" indent="0" algn="r">
              <a:buNone/>
              <a:defRPr sz="4800">
                <a:solidFill>
                  <a:schemeClr val="bg1"/>
                </a:solidFill>
                <a:latin typeface="Arial" panose="020B0604020202020204" pitchFamily="34" charset="0"/>
                <a:cs typeface="Arial" panose="020B0604020202020204" pitchFamily="34" charset="0"/>
              </a:defRPr>
            </a:lvl1pPr>
          </a:lstStyle>
          <a:p>
            <a:pPr lvl="0"/>
            <a:endParaRPr lang="ru-RU" dirty="0"/>
          </a:p>
        </p:txBody>
      </p:sp>
    </p:spTree>
    <p:extLst>
      <p:ext uri="{BB962C8B-B14F-4D97-AF65-F5344CB8AC3E}">
        <p14:creationId xmlns:p14="http://schemas.microsoft.com/office/powerpoint/2010/main" val="1829728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Оглавление_2">
    <p:spTree>
      <p:nvGrpSpPr>
        <p:cNvPr id="1" name=""/>
        <p:cNvGrpSpPr/>
        <p:nvPr/>
      </p:nvGrpSpPr>
      <p:grpSpPr>
        <a:xfrm>
          <a:off x="0" y="0"/>
          <a:ext cx="0" cy="0"/>
          <a:chOff x="0" y="0"/>
          <a:chExt cx="0" cy="0"/>
        </a:xfrm>
      </p:grpSpPr>
      <p:sp>
        <p:nvSpPr>
          <p:cNvPr id="14" name="object 6"/>
          <p:cNvSpPr/>
          <p:nvPr userDrawn="1"/>
        </p:nvSpPr>
        <p:spPr>
          <a:xfrm>
            <a:off x="4964" y="5137"/>
            <a:ext cx="5557600" cy="6845833"/>
          </a:xfrm>
          <a:prstGeom prst="rect">
            <a:avLst/>
          </a:prstGeom>
          <a:gradFill>
            <a:gsLst>
              <a:gs pos="3000">
                <a:schemeClr val="tx2">
                  <a:lumMod val="75000"/>
                </a:schemeClr>
              </a:gs>
              <a:gs pos="100000">
                <a:srgbClr val="0070DF"/>
              </a:gs>
            </a:gsLst>
            <a:lin ang="5400000" scaled="0"/>
          </a:gradFill>
        </p:spPr>
        <p:txBody>
          <a:bodyPr wrap="square" lIns="0" tIns="0" rIns="0" bIns="0" rtlCol="0"/>
          <a:lstStyle/>
          <a:p>
            <a:endParaRPr sz="2111"/>
          </a:p>
        </p:txBody>
      </p:sp>
      <p:sp>
        <p:nvSpPr>
          <p:cNvPr id="15" name="object 7"/>
          <p:cNvSpPr/>
          <p:nvPr userDrawn="1"/>
        </p:nvSpPr>
        <p:spPr>
          <a:xfrm>
            <a:off x="5086749" y="1410097"/>
            <a:ext cx="475816" cy="4035914"/>
          </a:xfrm>
          <a:custGeom>
            <a:avLst/>
            <a:gdLst/>
            <a:ahLst/>
            <a:cxnLst/>
            <a:rect l="l" t="t" r="r" b="b"/>
            <a:pathLst>
              <a:path w="405764" h="3338195">
                <a:moveTo>
                  <a:pt x="405536" y="3337890"/>
                </a:moveTo>
                <a:lnTo>
                  <a:pt x="0" y="3337890"/>
                </a:lnTo>
                <a:lnTo>
                  <a:pt x="0" y="0"/>
                </a:lnTo>
                <a:lnTo>
                  <a:pt x="405536" y="0"/>
                </a:lnTo>
                <a:lnTo>
                  <a:pt x="405536" y="3337890"/>
                </a:lnTo>
                <a:close/>
              </a:path>
            </a:pathLst>
          </a:custGeom>
          <a:solidFill>
            <a:srgbClr val="E1002B"/>
          </a:solidFill>
        </p:spPr>
        <p:txBody>
          <a:bodyPr wrap="square" lIns="0" tIns="0" rIns="0" bIns="0" rtlCol="0"/>
          <a:lstStyle/>
          <a:p>
            <a:endParaRPr sz="2111"/>
          </a:p>
        </p:txBody>
      </p:sp>
      <p:sp>
        <p:nvSpPr>
          <p:cNvPr id="3" name="Номер слайда 2">
            <a:extLst>
              <a:ext uri="{FF2B5EF4-FFF2-40B4-BE49-F238E27FC236}">
                <a16:creationId xmlns="" xmlns:a16="http://schemas.microsoft.com/office/drawing/2014/main" id="{A8F43CCF-0C8C-B749-9C98-DED4A3D4F37B}"/>
              </a:ext>
            </a:extLst>
          </p:cNvPr>
          <p:cNvSpPr>
            <a:spLocks noGrp="1"/>
          </p:cNvSpPr>
          <p:nvPr>
            <p:ph type="sldNum" sz="quarter" idx="10"/>
          </p:nvPr>
        </p:nvSpPr>
        <p:spPr/>
        <p:txBody>
          <a:bodyPr/>
          <a:lstStyle/>
          <a:p>
            <a:fld id="{41B81EEA-DF2A-1C47-9781-44818CAE4220}" type="slidenum">
              <a:rPr lang="ru-RU" smtClean="0"/>
              <a:pPr/>
              <a:t>‹#›</a:t>
            </a:fld>
            <a:endParaRPr lang="ru-RU"/>
          </a:p>
        </p:txBody>
      </p:sp>
      <p:sp>
        <p:nvSpPr>
          <p:cNvPr id="25" name="Текст 24">
            <a:extLst>
              <a:ext uri="{FF2B5EF4-FFF2-40B4-BE49-F238E27FC236}">
                <a16:creationId xmlns="" xmlns:a16="http://schemas.microsoft.com/office/drawing/2014/main" id="{2A1C713C-8FE8-6D4A-9875-A226598F0C59}"/>
              </a:ext>
            </a:extLst>
          </p:cNvPr>
          <p:cNvSpPr>
            <a:spLocks noGrp="1"/>
          </p:cNvSpPr>
          <p:nvPr>
            <p:ph type="body" sz="quarter" idx="11"/>
          </p:nvPr>
        </p:nvSpPr>
        <p:spPr>
          <a:xfrm>
            <a:off x="990600" y="1400375"/>
            <a:ext cx="3937000" cy="3987800"/>
          </a:xfrm>
          <a:prstGeom prst="rect">
            <a:avLst/>
          </a:prstGeom>
        </p:spPr>
        <p:txBody>
          <a:bodyPr anchor="ctr" anchorCtr="0"/>
          <a:lstStyle>
            <a:lvl1pPr marL="0" indent="0" algn="r">
              <a:buNone/>
              <a:defRPr sz="4800">
                <a:solidFill>
                  <a:schemeClr val="bg1"/>
                </a:solidFill>
                <a:latin typeface="Arial" panose="020B0604020202020204" pitchFamily="34" charset="0"/>
                <a:cs typeface="Arial" panose="020B0604020202020204" pitchFamily="34" charset="0"/>
              </a:defRPr>
            </a:lvl1pPr>
          </a:lstStyle>
          <a:p>
            <a:pPr lvl="0"/>
            <a:endParaRPr lang="ru-RU" dirty="0"/>
          </a:p>
        </p:txBody>
      </p:sp>
      <p:grpSp>
        <p:nvGrpSpPr>
          <p:cNvPr id="2" name="Группа 1"/>
          <p:cNvGrpSpPr/>
          <p:nvPr userDrawn="1"/>
        </p:nvGrpSpPr>
        <p:grpSpPr>
          <a:xfrm>
            <a:off x="11697890" y="5699624"/>
            <a:ext cx="494109" cy="499100"/>
            <a:chOff x="11697890" y="5699624"/>
            <a:chExt cx="494109" cy="499100"/>
          </a:xfrm>
        </p:grpSpPr>
        <p:sp>
          <p:nvSpPr>
            <p:cNvPr id="24" name="object 16">
              <a:extLst>
                <a:ext uri="{FF2B5EF4-FFF2-40B4-BE49-F238E27FC236}">
                  <a16:creationId xmlns="" xmlns:a16="http://schemas.microsoft.com/office/drawing/2014/main" id="{9E747D6A-7EA4-7342-BF64-4108572BCA2F}"/>
                </a:ext>
              </a:extLst>
            </p:cNvPr>
            <p:cNvSpPr/>
            <p:nvPr/>
          </p:nvSpPr>
          <p:spPr>
            <a:xfrm>
              <a:off x="11697890" y="5699624"/>
              <a:ext cx="494109" cy="499100"/>
            </a:xfrm>
            <a:custGeom>
              <a:avLst/>
              <a:gdLst/>
              <a:ahLst/>
              <a:cxnLst/>
              <a:rect l="l" t="t" r="r" b="b"/>
              <a:pathLst>
                <a:path w="440054" h="444500">
                  <a:moveTo>
                    <a:pt x="0" y="0"/>
                  </a:moveTo>
                  <a:lnTo>
                    <a:pt x="439940" y="0"/>
                  </a:lnTo>
                  <a:lnTo>
                    <a:pt x="439940" y="444118"/>
                  </a:lnTo>
                  <a:lnTo>
                    <a:pt x="0" y="444118"/>
                  </a:lnTo>
                  <a:lnTo>
                    <a:pt x="0" y="0"/>
                  </a:lnTo>
                  <a:close/>
                </a:path>
              </a:pathLst>
            </a:custGeom>
            <a:solidFill>
              <a:srgbClr val="FFC32E"/>
            </a:solidFill>
          </p:spPr>
          <p:txBody>
            <a:bodyPr wrap="square" lIns="0" tIns="0" rIns="0" bIns="0" rtlCol="0"/>
            <a:lstStyle/>
            <a:p>
              <a:endParaRPr/>
            </a:p>
          </p:txBody>
        </p:sp>
        <p:sp>
          <p:nvSpPr>
            <p:cNvPr id="26" name="object 17">
              <a:extLst>
                <a:ext uri="{FF2B5EF4-FFF2-40B4-BE49-F238E27FC236}">
                  <a16:creationId xmlns="" xmlns:a16="http://schemas.microsoft.com/office/drawing/2014/main" id="{2FD602E7-D3D4-E74F-A1CD-F4B66EB3A131}"/>
                </a:ext>
              </a:extLst>
            </p:cNvPr>
            <p:cNvSpPr/>
            <p:nvPr/>
          </p:nvSpPr>
          <p:spPr>
            <a:xfrm>
              <a:off x="11877612" y="5818578"/>
              <a:ext cx="153579" cy="288499"/>
            </a:xfrm>
            <a:prstGeom prst="rect">
              <a:avLst/>
            </a:prstGeom>
            <a:blipFill>
              <a:blip r:embed="rId2" cstate="print"/>
              <a:stretch>
                <a:fillRect/>
              </a:stretch>
            </a:blipFill>
          </p:spPr>
          <p:txBody>
            <a:bodyPr wrap="square" lIns="0" tIns="0" rIns="0" bIns="0" rtlCol="0"/>
            <a:lstStyle/>
            <a:p>
              <a:endParaRPr/>
            </a:p>
          </p:txBody>
        </p:sp>
      </p:grpSp>
    </p:spTree>
    <p:extLst>
      <p:ext uri="{BB962C8B-B14F-4D97-AF65-F5344CB8AC3E}">
        <p14:creationId xmlns:p14="http://schemas.microsoft.com/office/powerpoint/2010/main" val="4078896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Отбивочный слайд">
    <p:spTree>
      <p:nvGrpSpPr>
        <p:cNvPr id="1" name=""/>
        <p:cNvGrpSpPr/>
        <p:nvPr/>
      </p:nvGrpSpPr>
      <p:grpSpPr>
        <a:xfrm>
          <a:off x="0" y="0"/>
          <a:ext cx="0" cy="0"/>
          <a:chOff x="0" y="0"/>
          <a:chExt cx="0" cy="0"/>
        </a:xfrm>
      </p:grpSpPr>
      <p:sp>
        <p:nvSpPr>
          <p:cNvPr id="4" name="bk object 16">
            <a:extLst>
              <a:ext uri="{FF2B5EF4-FFF2-40B4-BE49-F238E27FC236}">
                <a16:creationId xmlns="" xmlns:a16="http://schemas.microsoft.com/office/drawing/2014/main" id="{D8863855-8BDF-4E45-809B-F11F7FD06B41}"/>
              </a:ext>
            </a:extLst>
          </p:cNvPr>
          <p:cNvSpPr/>
          <p:nvPr userDrawn="1"/>
        </p:nvSpPr>
        <p:spPr>
          <a:xfrm>
            <a:off x="-1" y="1894302"/>
            <a:ext cx="7035799" cy="3069396"/>
          </a:xfrm>
          <a:prstGeom prst="rect">
            <a:avLst/>
          </a:prstGeom>
          <a:gradFill flip="none" rotWithShape="1">
            <a:gsLst>
              <a:gs pos="3000">
                <a:schemeClr val="tx2">
                  <a:lumMod val="75000"/>
                </a:schemeClr>
              </a:gs>
              <a:gs pos="100000">
                <a:srgbClr val="0070DF"/>
              </a:gs>
            </a:gsLst>
            <a:lin ang="16200000" scaled="1"/>
            <a:tileRect/>
          </a:gradFill>
        </p:spPr>
        <p:txBody>
          <a:bodyPr wrap="square" lIns="0" tIns="0" rIns="0" bIns="0" rtlCol="0"/>
          <a:lstStyle/>
          <a:p>
            <a:endParaRPr/>
          </a:p>
        </p:txBody>
      </p:sp>
      <p:pic>
        <p:nvPicPr>
          <p:cNvPr id="5" name="Рисунок 4" descr="Изображение выглядит как внутренний, потолок, окно, стол&#10;&#10;Автоматически созданное описание">
            <a:extLst>
              <a:ext uri="{FF2B5EF4-FFF2-40B4-BE49-F238E27FC236}">
                <a16:creationId xmlns="" xmlns:a16="http://schemas.microsoft.com/office/drawing/2014/main" id="{DBF9D9E1-A88A-4140-990C-66A04C293CF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4302" b="3491"/>
          <a:stretch/>
        </p:blipFill>
        <p:spPr>
          <a:xfrm>
            <a:off x="497237" y="779143"/>
            <a:ext cx="6084007" cy="5001525"/>
          </a:xfrm>
          <a:prstGeom prst="rect">
            <a:avLst/>
          </a:prstGeom>
        </p:spPr>
      </p:pic>
      <p:sp>
        <p:nvSpPr>
          <p:cNvPr id="6" name="object 3">
            <a:extLst>
              <a:ext uri="{FF2B5EF4-FFF2-40B4-BE49-F238E27FC236}">
                <a16:creationId xmlns="" xmlns:a16="http://schemas.microsoft.com/office/drawing/2014/main" id="{4DC73FA9-CFCC-4349-9EBF-D22E76F9EBCE}"/>
              </a:ext>
            </a:extLst>
          </p:cNvPr>
          <p:cNvSpPr/>
          <p:nvPr userDrawn="1"/>
        </p:nvSpPr>
        <p:spPr>
          <a:xfrm>
            <a:off x="497236" y="777912"/>
            <a:ext cx="6084007" cy="5001525"/>
          </a:xfrm>
          <a:prstGeom prst="rect">
            <a:avLst/>
          </a:prstGeom>
          <a:solidFill>
            <a:srgbClr val="0051B2">
              <a:alpha val="44000"/>
            </a:srgbClr>
          </a:solidFill>
        </p:spPr>
        <p:txBody>
          <a:bodyPr wrap="square" lIns="0" tIns="0" rIns="0" bIns="0" rtlCol="0"/>
          <a:lstStyle/>
          <a:p>
            <a:endParaRPr dirty="0"/>
          </a:p>
        </p:txBody>
      </p:sp>
      <p:pic>
        <p:nvPicPr>
          <p:cNvPr id="9" name="Рисунок 8">
            <a:extLst>
              <a:ext uri="{FF2B5EF4-FFF2-40B4-BE49-F238E27FC236}">
                <a16:creationId xmlns="" xmlns:a16="http://schemas.microsoft.com/office/drawing/2014/main" id="{2FD3DD10-149B-3C4C-814A-672DF381517F}"/>
              </a:ext>
            </a:extLst>
          </p:cNvPr>
          <p:cNvPicPr>
            <a:picLocks noChangeAspect="1"/>
          </p:cNvPicPr>
          <p:nvPr userDrawn="1"/>
        </p:nvPicPr>
        <p:blipFill>
          <a:blip r:embed="rId3"/>
          <a:stretch>
            <a:fillRect/>
          </a:stretch>
        </p:blipFill>
        <p:spPr>
          <a:xfrm>
            <a:off x="969871" y="3493453"/>
            <a:ext cx="5611369" cy="2340163"/>
          </a:xfrm>
          <a:prstGeom prst="rect">
            <a:avLst/>
          </a:prstGeom>
        </p:spPr>
      </p:pic>
      <p:cxnSp>
        <p:nvCxnSpPr>
          <p:cNvPr id="11" name="Прямая соединительная линия 10">
            <a:extLst>
              <a:ext uri="{FF2B5EF4-FFF2-40B4-BE49-F238E27FC236}">
                <a16:creationId xmlns="" xmlns:a16="http://schemas.microsoft.com/office/drawing/2014/main" id="{191EFDB1-31C8-A24D-B7A0-047D82885C57}"/>
              </a:ext>
            </a:extLst>
          </p:cNvPr>
          <p:cNvCxnSpPr>
            <a:cxnSpLocks/>
          </p:cNvCxnSpPr>
          <p:nvPr userDrawn="1"/>
        </p:nvCxnSpPr>
        <p:spPr>
          <a:xfrm>
            <a:off x="832990" y="839824"/>
            <a:ext cx="0" cy="4993792"/>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 xmlns:a16="http://schemas.microsoft.com/office/drawing/2014/main" id="{9C8250D7-700B-E84D-8FE4-305D47C9E91B}"/>
              </a:ext>
            </a:extLst>
          </p:cNvPr>
          <p:cNvCxnSpPr>
            <a:cxnSpLocks/>
          </p:cNvCxnSpPr>
          <p:nvPr userDrawn="1"/>
        </p:nvCxnSpPr>
        <p:spPr>
          <a:xfrm>
            <a:off x="4429192" y="777912"/>
            <a:ext cx="0" cy="2703618"/>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 xmlns:a16="http://schemas.microsoft.com/office/drawing/2014/main" id="{7E7D69D9-1F8F-FA49-A200-B39D17A9DE68}"/>
              </a:ext>
            </a:extLst>
          </p:cNvPr>
          <p:cNvCxnSpPr>
            <a:cxnSpLocks/>
          </p:cNvCxnSpPr>
          <p:nvPr userDrawn="1"/>
        </p:nvCxnSpPr>
        <p:spPr>
          <a:xfrm>
            <a:off x="2251618" y="2244553"/>
            <a:ext cx="0" cy="124890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6" name="Овал 15">
            <a:extLst>
              <a:ext uri="{FF2B5EF4-FFF2-40B4-BE49-F238E27FC236}">
                <a16:creationId xmlns="" xmlns:a16="http://schemas.microsoft.com/office/drawing/2014/main" id="{C58F501F-69CE-BA47-A198-563B3F244258}"/>
              </a:ext>
            </a:extLst>
          </p:cNvPr>
          <p:cNvSpPr/>
          <p:nvPr userDrawn="1"/>
        </p:nvSpPr>
        <p:spPr>
          <a:xfrm>
            <a:off x="753018" y="4896194"/>
            <a:ext cx="170334" cy="17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Овал 22">
            <a:extLst>
              <a:ext uri="{FF2B5EF4-FFF2-40B4-BE49-F238E27FC236}">
                <a16:creationId xmlns="" xmlns:a16="http://schemas.microsoft.com/office/drawing/2014/main" id="{B797CEC3-3C0E-BF40-A6EC-9734EEE77799}"/>
              </a:ext>
            </a:extLst>
          </p:cNvPr>
          <p:cNvSpPr/>
          <p:nvPr userDrawn="1"/>
        </p:nvSpPr>
        <p:spPr>
          <a:xfrm>
            <a:off x="2162718" y="3422994"/>
            <a:ext cx="170334" cy="17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Овал 23">
            <a:extLst>
              <a:ext uri="{FF2B5EF4-FFF2-40B4-BE49-F238E27FC236}">
                <a16:creationId xmlns="" xmlns:a16="http://schemas.microsoft.com/office/drawing/2014/main" id="{84B4724E-B60A-954B-8A4E-FA9A7CE72886}"/>
              </a:ext>
            </a:extLst>
          </p:cNvPr>
          <p:cNvSpPr/>
          <p:nvPr userDrawn="1"/>
        </p:nvSpPr>
        <p:spPr>
          <a:xfrm>
            <a:off x="4347118" y="692494"/>
            <a:ext cx="170334" cy="17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Текст 25">
            <a:extLst>
              <a:ext uri="{FF2B5EF4-FFF2-40B4-BE49-F238E27FC236}">
                <a16:creationId xmlns="" xmlns:a16="http://schemas.microsoft.com/office/drawing/2014/main" id="{041657FF-1B3C-C242-ADB0-148F6CA9EF76}"/>
              </a:ext>
            </a:extLst>
          </p:cNvPr>
          <p:cNvSpPr>
            <a:spLocks noGrp="1"/>
          </p:cNvSpPr>
          <p:nvPr>
            <p:ph type="body" sz="quarter" idx="10"/>
          </p:nvPr>
        </p:nvSpPr>
        <p:spPr>
          <a:xfrm>
            <a:off x="7291579" y="1801607"/>
            <a:ext cx="4272892" cy="3070225"/>
          </a:xfrm>
          <a:prstGeom prst="rect">
            <a:avLst/>
          </a:prstGeom>
        </p:spPr>
        <p:txBody>
          <a:bodyPr anchor="ctr" anchorCtr="0"/>
          <a:lstStyle>
            <a:lvl1pPr marL="0" indent="0">
              <a:lnSpc>
                <a:spcPts val="5200"/>
              </a:lnSpc>
              <a:buNone/>
              <a:defRPr sz="5000">
                <a:solidFill>
                  <a:srgbClr val="E1002B"/>
                </a:solidFill>
                <a:latin typeface="Arial" panose="020B0604020202020204" pitchFamily="34" charset="0"/>
                <a:cs typeface="Arial" panose="020B0604020202020204" pitchFamily="34" charset="0"/>
              </a:defRPr>
            </a:lvl1pPr>
          </a:lstStyle>
          <a:p>
            <a:pPr lvl="0"/>
            <a:endParaRPr lang="ru-RU" dirty="0"/>
          </a:p>
        </p:txBody>
      </p:sp>
      <p:sp>
        <p:nvSpPr>
          <p:cNvPr id="30" name="object 16">
            <a:extLst>
              <a:ext uri="{FF2B5EF4-FFF2-40B4-BE49-F238E27FC236}">
                <a16:creationId xmlns="" xmlns:a16="http://schemas.microsoft.com/office/drawing/2014/main" id="{60D482BB-06C7-7D43-A4B6-067B00C7448E}"/>
              </a:ext>
            </a:extLst>
          </p:cNvPr>
          <p:cNvSpPr/>
          <p:nvPr/>
        </p:nvSpPr>
        <p:spPr>
          <a:xfrm>
            <a:off x="7291579" y="5280337"/>
            <a:ext cx="494109" cy="499100"/>
          </a:xfrm>
          <a:custGeom>
            <a:avLst/>
            <a:gdLst/>
            <a:ahLst/>
            <a:cxnLst/>
            <a:rect l="l" t="t" r="r" b="b"/>
            <a:pathLst>
              <a:path w="440054" h="444500">
                <a:moveTo>
                  <a:pt x="0" y="0"/>
                </a:moveTo>
                <a:lnTo>
                  <a:pt x="439940" y="0"/>
                </a:lnTo>
                <a:lnTo>
                  <a:pt x="439940" y="444118"/>
                </a:lnTo>
                <a:lnTo>
                  <a:pt x="0" y="444118"/>
                </a:lnTo>
                <a:lnTo>
                  <a:pt x="0" y="0"/>
                </a:lnTo>
                <a:close/>
              </a:path>
            </a:pathLst>
          </a:custGeom>
          <a:solidFill>
            <a:srgbClr val="FFC32E"/>
          </a:solidFill>
        </p:spPr>
        <p:txBody>
          <a:bodyPr wrap="square" lIns="0" tIns="0" rIns="0" bIns="0" rtlCol="0"/>
          <a:lstStyle/>
          <a:p>
            <a:endParaRPr/>
          </a:p>
        </p:txBody>
      </p:sp>
      <p:sp>
        <p:nvSpPr>
          <p:cNvPr id="31" name="object 17">
            <a:extLst>
              <a:ext uri="{FF2B5EF4-FFF2-40B4-BE49-F238E27FC236}">
                <a16:creationId xmlns="" xmlns:a16="http://schemas.microsoft.com/office/drawing/2014/main" id="{DDF917D5-710B-2741-B703-C610905EA05E}"/>
              </a:ext>
            </a:extLst>
          </p:cNvPr>
          <p:cNvSpPr/>
          <p:nvPr/>
        </p:nvSpPr>
        <p:spPr>
          <a:xfrm>
            <a:off x="7471301" y="5399291"/>
            <a:ext cx="153579" cy="288499"/>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620817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Отбивочный слайд_2">
    <p:spTree>
      <p:nvGrpSpPr>
        <p:cNvPr id="1" name=""/>
        <p:cNvGrpSpPr/>
        <p:nvPr/>
      </p:nvGrpSpPr>
      <p:grpSpPr>
        <a:xfrm>
          <a:off x="0" y="0"/>
          <a:ext cx="0" cy="0"/>
          <a:chOff x="0" y="0"/>
          <a:chExt cx="0" cy="0"/>
        </a:xfrm>
      </p:grpSpPr>
      <p:pic>
        <p:nvPicPr>
          <p:cNvPr id="15" name="Рисунок 14" descr="Изображение выглядит как внутренний, сталь, сидит, большой&#10;&#10;Автоматически созданное описание">
            <a:extLst>
              <a:ext uri="{FF2B5EF4-FFF2-40B4-BE49-F238E27FC236}">
                <a16:creationId xmlns="" xmlns:a16="http://schemas.microsoft.com/office/drawing/2014/main" id="{59921AD6-BEED-C345-94DF-5CEF17415C0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5" r="-65" b="17728"/>
          <a:stretch/>
        </p:blipFill>
        <p:spPr>
          <a:xfrm>
            <a:off x="1" y="9644"/>
            <a:ext cx="12191999" cy="6863589"/>
          </a:xfrm>
          <a:prstGeom prst="rect">
            <a:avLst/>
          </a:prstGeom>
        </p:spPr>
      </p:pic>
      <p:sp>
        <p:nvSpPr>
          <p:cNvPr id="16" name="Прямоугольник 15">
            <a:extLst>
              <a:ext uri="{FF2B5EF4-FFF2-40B4-BE49-F238E27FC236}">
                <a16:creationId xmlns="" xmlns:a16="http://schemas.microsoft.com/office/drawing/2014/main" id="{D43F7883-713A-5147-9DF0-FE09901D61FC}"/>
              </a:ext>
            </a:extLst>
          </p:cNvPr>
          <p:cNvSpPr/>
          <p:nvPr userDrawn="1"/>
        </p:nvSpPr>
        <p:spPr>
          <a:xfrm>
            <a:off x="0" y="-1"/>
            <a:ext cx="12192000" cy="6882878"/>
          </a:xfrm>
          <a:prstGeom prst="rect">
            <a:avLst/>
          </a:prstGeom>
          <a:solidFill>
            <a:srgbClr val="0051B2">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w="25400">
                <a:solidFill>
                  <a:schemeClr val="bg1"/>
                </a:solidFill>
              </a:ln>
              <a:noFill/>
            </a:endParaRPr>
          </a:p>
        </p:txBody>
      </p:sp>
      <p:sp>
        <p:nvSpPr>
          <p:cNvPr id="17" name="Полилиния 16">
            <a:extLst>
              <a:ext uri="{FF2B5EF4-FFF2-40B4-BE49-F238E27FC236}">
                <a16:creationId xmlns="" xmlns:a16="http://schemas.microsoft.com/office/drawing/2014/main" id="{27816AD4-2F7A-1A4B-81F5-AB004BF47F0F}"/>
              </a:ext>
            </a:extLst>
          </p:cNvPr>
          <p:cNvSpPr/>
          <p:nvPr userDrawn="1"/>
        </p:nvSpPr>
        <p:spPr>
          <a:xfrm>
            <a:off x="159532" y="1777703"/>
            <a:ext cx="3573395" cy="2497487"/>
          </a:xfrm>
          <a:custGeom>
            <a:avLst/>
            <a:gdLst>
              <a:gd name="connsiteX0" fmla="*/ 0 w 1149350"/>
              <a:gd name="connsiteY0" fmla="*/ 0 h 1035050"/>
              <a:gd name="connsiteX1" fmla="*/ 1041400 w 1149350"/>
              <a:gd name="connsiteY1" fmla="*/ 977900 h 1035050"/>
              <a:gd name="connsiteX2" fmla="*/ 1149350 w 1149350"/>
              <a:gd name="connsiteY2" fmla="*/ 1035050 h 1035050"/>
              <a:gd name="connsiteX0" fmla="*/ 0 w 1149350"/>
              <a:gd name="connsiteY0" fmla="*/ 0 h 1035050"/>
              <a:gd name="connsiteX1" fmla="*/ 1041400 w 1149350"/>
              <a:gd name="connsiteY1" fmla="*/ 977900 h 1035050"/>
              <a:gd name="connsiteX2" fmla="*/ 1149350 w 1149350"/>
              <a:gd name="connsiteY2" fmla="*/ 1035050 h 1035050"/>
              <a:gd name="connsiteX0" fmla="*/ 0 w 1149350"/>
              <a:gd name="connsiteY0" fmla="*/ 0 h 1035050"/>
              <a:gd name="connsiteX1" fmla="*/ 1041400 w 1149350"/>
              <a:gd name="connsiteY1" fmla="*/ 977900 h 1035050"/>
              <a:gd name="connsiteX2" fmla="*/ 1149350 w 1149350"/>
              <a:gd name="connsiteY2" fmla="*/ 1035050 h 1035050"/>
              <a:gd name="connsiteX0" fmla="*/ 0 w 1166570"/>
              <a:gd name="connsiteY0" fmla="*/ 0 h 1059877"/>
              <a:gd name="connsiteX1" fmla="*/ 1041400 w 1166570"/>
              <a:gd name="connsiteY1" fmla="*/ 977900 h 1059877"/>
              <a:gd name="connsiteX2" fmla="*/ 1147797 w 1166570"/>
              <a:gd name="connsiteY2" fmla="*/ 1004469 h 1059877"/>
              <a:gd name="connsiteX0" fmla="*/ 0 w 1210622"/>
              <a:gd name="connsiteY0" fmla="*/ 0 h 1014511"/>
              <a:gd name="connsiteX1" fmla="*/ 1041400 w 1210622"/>
              <a:gd name="connsiteY1" fmla="*/ 977900 h 1014511"/>
              <a:gd name="connsiteX2" fmla="*/ 1208391 w 1210622"/>
              <a:gd name="connsiteY2" fmla="*/ 822778 h 1014511"/>
            </a:gdLst>
            <a:ahLst/>
            <a:cxnLst>
              <a:cxn ang="0">
                <a:pos x="connsiteX0" y="connsiteY0"/>
              </a:cxn>
              <a:cxn ang="0">
                <a:pos x="connsiteX1" y="connsiteY1"/>
              </a:cxn>
              <a:cxn ang="0">
                <a:pos x="connsiteX2" y="connsiteY2"/>
              </a:cxn>
            </a:cxnLst>
            <a:rect l="l" t="t" r="r" b="b"/>
            <a:pathLst>
              <a:path w="1210622" h="1014511">
                <a:moveTo>
                  <a:pt x="0" y="0"/>
                </a:moveTo>
                <a:cubicBezTo>
                  <a:pt x="334509" y="425357"/>
                  <a:pt x="840002" y="840770"/>
                  <a:pt x="1041400" y="977900"/>
                </a:cubicBezTo>
                <a:cubicBezTo>
                  <a:pt x="1242799" y="1115030"/>
                  <a:pt x="1208391" y="822778"/>
                  <a:pt x="1208391" y="822778"/>
                </a:cubicBezTo>
              </a:path>
            </a:pathLst>
          </a:cu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w="25400">
                <a:solidFill>
                  <a:schemeClr val="bg1"/>
                </a:solidFill>
              </a:ln>
              <a:noFill/>
            </a:endParaRPr>
          </a:p>
        </p:txBody>
      </p:sp>
      <p:sp>
        <p:nvSpPr>
          <p:cNvPr id="18" name="Прямоугольник 17">
            <a:extLst>
              <a:ext uri="{FF2B5EF4-FFF2-40B4-BE49-F238E27FC236}">
                <a16:creationId xmlns="" xmlns:a16="http://schemas.microsoft.com/office/drawing/2014/main" id="{39383B72-B490-E848-B1D5-D41FF1EA31E0}"/>
              </a:ext>
            </a:extLst>
          </p:cNvPr>
          <p:cNvSpPr/>
          <p:nvPr userDrawn="1"/>
        </p:nvSpPr>
        <p:spPr>
          <a:xfrm>
            <a:off x="2596056" y="4146622"/>
            <a:ext cx="6096000" cy="702308"/>
          </a:xfrm>
          <a:prstGeom prst="rect">
            <a:avLst/>
          </a:prstGeom>
        </p:spPr>
        <p:txBody>
          <a:bodyPr wrap="square">
            <a:spAutoFit/>
          </a:bodyPr>
          <a:lstStyle/>
          <a:p>
            <a:pPr marL="12700" marR="5080" indent="158115" algn="ctr">
              <a:lnSpc>
                <a:spcPct val="114799"/>
              </a:lnSpc>
              <a:spcBef>
                <a:spcPts val="100"/>
              </a:spcBef>
            </a:pPr>
            <a:r>
              <a:rPr lang="ru-RU" dirty="0">
                <a:solidFill>
                  <a:srgbClr val="FFFFFF"/>
                </a:solidFill>
                <a:latin typeface="Arial"/>
                <a:cs typeface="Arial"/>
              </a:rPr>
              <a:t>ОБЩЕСИ</a:t>
            </a:r>
            <a:r>
              <a:rPr lang="ru-RU" spc="-45" dirty="0">
                <a:solidFill>
                  <a:srgbClr val="FFFFFF"/>
                </a:solidFill>
                <a:latin typeface="Arial"/>
                <a:cs typeface="Arial"/>
              </a:rPr>
              <a:t>С</a:t>
            </a:r>
            <a:r>
              <a:rPr lang="ru-RU" dirty="0">
                <a:solidFill>
                  <a:srgbClr val="FFFFFF"/>
                </a:solidFill>
                <a:latin typeface="Arial"/>
                <a:cs typeface="Arial"/>
              </a:rPr>
              <a:t>ТЕМНЫЕ</a:t>
            </a:r>
            <a:br>
              <a:rPr lang="ru-RU" dirty="0">
                <a:solidFill>
                  <a:srgbClr val="FFFFFF"/>
                </a:solidFill>
                <a:latin typeface="Arial"/>
                <a:cs typeface="Arial"/>
              </a:rPr>
            </a:br>
            <a:r>
              <a:rPr lang="ru-RU" spc="-10" dirty="0">
                <a:solidFill>
                  <a:srgbClr val="FFFFFF"/>
                </a:solidFill>
                <a:latin typeface="Arial"/>
                <a:cs typeface="Arial"/>
              </a:rPr>
              <a:t>ВЫВОДЫ</a:t>
            </a:r>
            <a:endParaRPr lang="ru-RU" dirty="0">
              <a:latin typeface="Arial"/>
              <a:cs typeface="Arial"/>
            </a:endParaRPr>
          </a:p>
        </p:txBody>
      </p:sp>
      <p:cxnSp>
        <p:nvCxnSpPr>
          <p:cNvPr id="24" name="Прямая соединительная линия 23">
            <a:extLst>
              <a:ext uri="{FF2B5EF4-FFF2-40B4-BE49-F238E27FC236}">
                <a16:creationId xmlns="" xmlns:a16="http://schemas.microsoft.com/office/drawing/2014/main" id="{8FF6D7FD-8288-3843-B63E-027C7449309A}"/>
              </a:ext>
            </a:extLst>
          </p:cNvPr>
          <p:cNvCxnSpPr>
            <a:cxnSpLocks/>
          </p:cNvCxnSpPr>
          <p:nvPr userDrawn="1"/>
        </p:nvCxnSpPr>
        <p:spPr>
          <a:xfrm>
            <a:off x="2625880" y="388471"/>
            <a:ext cx="914100" cy="181348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object 3">
            <a:extLst>
              <a:ext uri="{FF2B5EF4-FFF2-40B4-BE49-F238E27FC236}">
                <a16:creationId xmlns="" xmlns:a16="http://schemas.microsoft.com/office/drawing/2014/main" id="{08AFF63D-7402-AE48-BC81-B45339A276A5}"/>
              </a:ext>
            </a:extLst>
          </p:cNvPr>
          <p:cNvSpPr/>
          <p:nvPr userDrawn="1"/>
        </p:nvSpPr>
        <p:spPr>
          <a:xfrm>
            <a:off x="3459152" y="9022"/>
            <a:ext cx="5273696" cy="6873855"/>
          </a:xfrm>
          <a:prstGeom prst="rect">
            <a:avLst/>
          </a:prstGeom>
          <a:blipFill>
            <a:blip r:embed="rId3" cstate="print"/>
            <a:stretch>
              <a:fillRect/>
            </a:stretch>
          </a:blipFill>
        </p:spPr>
        <p:txBody>
          <a:bodyPr wrap="square" lIns="0" tIns="0" rIns="0" bIns="0" rtlCol="0"/>
          <a:lstStyle/>
          <a:p>
            <a:endParaRPr dirty="0"/>
          </a:p>
        </p:txBody>
      </p:sp>
      <p:sp>
        <p:nvSpPr>
          <p:cNvPr id="27" name="object 7">
            <a:extLst>
              <a:ext uri="{FF2B5EF4-FFF2-40B4-BE49-F238E27FC236}">
                <a16:creationId xmlns="" xmlns:a16="http://schemas.microsoft.com/office/drawing/2014/main" id="{C083EA45-9922-BB44-BCEE-4B899446618B}"/>
              </a:ext>
            </a:extLst>
          </p:cNvPr>
          <p:cNvSpPr/>
          <p:nvPr userDrawn="1"/>
        </p:nvSpPr>
        <p:spPr>
          <a:xfrm>
            <a:off x="3459151" y="5855917"/>
            <a:ext cx="5273698" cy="1035983"/>
          </a:xfrm>
          <a:custGeom>
            <a:avLst/>
            <a:gdLst/>
            <a:ahLst/>
            <a:cxnLst/>
            <a:rect l="l" t="t" r="r" b="b"/>
            <a:pathLst>
              <a:path w="4334509" h="798829">
                <a:moveTo>
                  <a:pt x="4334027" y="798207"/>
                </a:moveTo>
                <a:lnTo>
                  <a:pt x="0" y="798207"/>
                </a:lnTo>
                <a:lnTo>
                  <a:pt x="0" y="0"/>
                </a:lnTo>
                <a:lnTo>
                  <a:pt x="4334027" y="0"/>
                </a:lnTo>
                <a:lnTo>
                  <a:pt x="4334027" y="798207"/>
                </a:lnTo>
                <a:close/>
              </a:path>
            </a:pathLst>
          </a:custGeom>
          <a:solidFill>
            <a:srgbClr val="000000">
              <a:alpha val="11997"/>
            </a:srgbClr>
          </a:solidFill>
        </p:spPr>
        <p:txBody>
          <a:bodyPr wrap="square" lIns="0" tIns="0" rIns="0" bIns="0" rtlCol="0"/>
          <a:lstStyle/>
          <a:p>
            <a:endParaRPr/>
          </a:p>
        </p:txBody>
      </p:sp>
      <p:cxnSp>
        <p:nvCxnSpPr>
          <p:cNvPr id="34" name="Прямая соединительная линия 33">
            <a:extLst>
              <a:ext uri="{FF2B5EF4-FFF2-40B4-BE49-F238E27FC236}">
                <a16:creationId xmlns="" xmlns:a16="http://schemas.microsoft.com/office/drawing/2014/main" id="{1E08F11E-8EEB-1D44-AD0C-51B95556E29A}"/>
              </a:ext>
            </a:extLst>
          </p:cNvPr>
          <p:cNvCxnSpPr>
            <a:cxnSpLocks/>
          </p:cNvCxnSpPr>
          <p:nvPr userDrawn="1"/>
        </p:nvCxnSpPr>
        <p:spPr>
          <a:xfrm>
            <a:off x="3498847" y="5855917"/>
            <a:ext cx="8640478"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Овал 37">
            <a:extLst>
              <a:ext uri="{FF2B5EF4-FFF2-40B4-BE49-F238E27FC236}">
                <a16:creationId xmlns="" xmlns:a16="http://schemas.microsoft.com/office/drawing/2014/main" id="{B26E0C0E-E435-EF4C-B6F6-E5A05B9C2D21}"/>
              </a:ext>
            </a:extLst>
          </p:cNvPr>
          <p:cNvSpPr/>
          <p:nvPr userDrawn="1"/>
        </p:nvSpPr>
        <p:spPr>
          <a:xfrm>
            <a:off x="3344736" y="5745268"/>
            <a:ext cx="224091" cy="2163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3" name="Прямая соединительная линия 32">
            <a:extLst>
              <a:ext uri="{FF2B5EF4-FFF2-40B4-BE49-F238E27FC236}">
                <a16:creationId xmlns="" xmlns:a16="http://schemas.microsoft.com/office/drawing/2014/main" id="{7352D735-099C-744C-96AC-5B86CFEC2848}"/>
              </a:ext>
            </a:extLst>
          </p:cNvPr>
          <p:cNvCxnSpPr>
            <a:cxnSpLocks/>
          </p:cNvCxnSpPr>
          <p:nvPr userDrawn="1"/>
        </p:nvCxnSpPr>
        <p:spPr>
          <a:xfrm>
            <a:off x="3459152" y="9022"/>
            <a:ext cx="0" cy="6848978"/>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5629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Оглавление без нумерации">
    <p:spTree>
      <p:nvGrpSpPr>
        <p:cNvPr id="1" name=""/>
        <p:cNvGrpSpPr/>
        <p:nvPr/>
      </p:nvGrpSpPr>
      <p:grpSpPr>
        <a:xfrm>
          <a:off x="0" y="0"/>
          <a:ext cx="0" cy="0"/>
          <a:chOff x="0" y="0"/>
          <a:chExt cx="0" cy="0"/>
        </a:xfrm>
      </p:grpSpPr>
      <p:sp>
        <p:nvSpPr>
          <p:cNvPr id="11" name="Текст 24">
            <a:extLst>
              <a:ext uri="{FF2B5EF4-FFF2-40B4-BE49-F238E27FC236}">
                <a16:creationId xmlns="" xmlns:a16="http://schemas.microsoft.com/office/drawing/2014/main" id="{2A1C713C-8FE8-6D4A-9875-A226598F0C59}"/>
              </a:ext>
            </a:extLst>
          </p:cNvPr>
          <p:cNvSpPr>
            <a:spLocks noGrp="1"/>
          </p:cNvSpPr>
          <p:nvPr>
            <p:ph type="body" sz="quarter" idx="11"/>
          </p:nvPr>
        </p:nvSpPr>
        <p:spPr>
          <a:xfrm>
            <a:off x="604593" y="1742156"/>
            <a:ext cx="4510332" cy="3373689"/>
          </a:xfrm>
          <a:prstGeom prst="rect">
            <a:avLst/>
          </a:prstGeom>
        </p:spPr>
        <p:txBody>
          <a:bodyPr lIns="0" tIns="0" anchor="ctr" anchorCtr="0"/>
          <a:lstStyle>
            <a:lvl1pPr marL="12700" marR="5080" indent="0" algn="l" defTabSz="914400" rtl="0" eaLnBrk="1" latinLnBrk="0" hangingPunct="1">
              <a:spcBef>
                <a:spcPts val="905"/>
              </a:spcBef>
              <a:buNone/>
              <a:defRPr lang="ru-RU" sz="4800" kern="1200" spc="-25" dirty="0">
                <a:solidFill>
                  <a:srgbClr val="999999"/>
                </a:solidFill>
                <a:latin typeface="Arial"/>
                <a:ea typeface="+mn-ea"/>
                <a:cs typeface="Arial"/>
              </a:defRPr>
            </a:lvl1pPr>
          </a:lstStyle>
          <a:p>
            <a:pPr lvl="0"/>
            <a:endParaRPr lang="ru-RU" dirty="0"/>
          </a:p>
        </p:txBody>
      </p:sp>
      <p:sp>
        <p:nvSpPr>
          <p:cNvPr id="4" name="object 3">
            <a:extLst>
              <a:ext uri="{FF2B5EF4-FFF2-40B4-BE49-F238E27FC236}">
                <a16:creationId xmlns="" xmlns:a16="http://schemas.microsoft.com/office/drawing/2014/main" id="{57BA722A-E58D-664F-9B1F-48BC983F82E0}"/>
              </a:ext>
            </a:extLst>
          </p:cNvPr>
          <p:cNvSpPr/>
          <p:nvPr userDrawn="1"/>
        </p:nvSpPr>
        <p:spPr>
          <a:xfrm>
            <a:off x="0" y="1742156"/>
            <a:ext cx="405130" cy="3373689"/>
          </a:xfrm>
          <a:custGeom>
            <a:avLst/>
            <a:gdLst/>
            <a:ahLst/>
            <a:cxnLst/>
            <a:rect l="l" t="t" r="r" b="b"/>
            <a:pathLst>
              <a:path w="405130" h="2159635">
                <a:moveTo>
                  <a:pt x="404825" y="2159050"/>
                </a:moveTo>
                <a:lnTo>
                  <a:pt x="0" y="2159050"/>
                </a:lnTo>
                <a:lnTo>
                  <a:pt x="0" y="0"/>
                </a:lnTo>
                <a:lnTo>
                  <a:pt x="404825" y="0"/>
                </a:lnTo>
                <a:lnTo>
                  <a:pt x="404825" y="2159050"/>
                </a:lnTo>
                <a:close/>
              </a:path>
            </a:pathLst>
          </a:custGeom>
          <a:solidFill>
            <a:srgbClr val="E1002B"/>
          </a:solidFill>
        </p:spPr>
        <p:txBody>
          <a:bodyPr wrap="square" lIns="0" tIns="0" rIns="0" bIns="0" rtlCol="0"/>
          <a:lstStyle/>
          <a:p>
            <a:endParaRPr/>
          </a:p>
        </p:txBody>
      </p:sp>
      <p:sp>
        <p:nvSpPr>
          <p:cNvPr id="5" name="object 2">
            <a:extLst>
              <a:ext uri="{FF2B5EF4-FFF2-40B4-BE49-F238E27FC236}">
                <a16:creationId xmlns="" xmlns:a16="http://schemas.microsoft.com/office/drawing/2014/main" id="{3AB69561-8020-AB4B-A6D9-CC282A28B422}"/>
              </a:ext>
            </a:extLst>
          </p:cNvPr>
          <p:cNvSpPr/>
          <p:nvPr userDrawn="1"/>
        </p:nvSpPr>
        <p:spPr>
          <a:xfrm>
            <a:off x="6235700" y="-1"/>
            <a:ext cx="1094663" cy="6858000"/>
          </a:xfrm>
          <a:prstGeom prst="rect">
            <a:avLst/>
          </a:prstGeom>
          <a:gradFill>
            <a:gsLst>
              <a:gs pos="3000">
                <a:schemeClr val="tx2">
                  <a:lumMod val="75000"/>
                </a:schemeClr>
              </a:gs>
              <a:gs pos="100000">
                <a:srgbClr val="0070DF"/>
              </a:gs>
            </a:gsLst>
            <a:lin ang="5400000" scaled="0"/>
          </a:gradFill>
        </p:spPr>
        <p:txBody>
          <a:bodyPr wrap="square" lIns="0" tIns="0" rIns="0" bIns="0" rtlCol="0"/>
          <a:lstStyle/>
          <a:p>
            <a:endParaRPr/>
          </a:p>
        </p:txBody>
      </p:sp>
      <p:sp>
        <p:nvSpPr>
          <p:cNvPr id="7" name="object 16">
            <a:extLst>
              <a:ext uri="{FF2B5EF4-FFF2-40B4-BE49-F238E27FC236}">
                <a16:creationId xmlns="" xmlns:a16="http://schemas.microsoft.com/office/drawing/2014/main" id="{00D0B8EF-F7C1-F24A-B60A-5A84B8C63C08}"/>
              </a:ext>
            </a:extLst>
          </p:cNvPr>
          <p:cNvSpPr/>
          <p:nvPr/>
        </p:nvSpPr>
        <p:spPr>
          <a:xfrm>
            <a:off x="5462192" y="4900159"/>
            <a:ext cx="494109" cy="499100"/>
          </a:xfrm>
          <a:custGeom>
            <a:avLst/>
            <a:gdLst/>
            <a:ahLst/>
            <a:cxnLst/>
            <a:rect l="l" t="t" r="r" b="b"/>
            <a:pathLst>
              <a:path w="440054" h="444500">
                <a:moveTo>
                  <a:pt x="0" y="0"/>
                </a:moveTo>
                <a:lnTo>
                  <a:pt x="439940" y="0"/>
                </a:lnTo>
                <a:lnTo>
                  <a:pt x="439940" y="444118"/>
                </a:lnTo>
                <a:lnTo>
                  <a:pt x="0" y="444118"/>
                </a:lnTo>
                <a:lnTo>
                  <a:pt x="0" y="0"/>
                </a:lnTo>
                <a:close/>
              </a:path>
            </a:pathLst>
          </a:custGeom>
          <a:solidFill>
            <a:srgbClr val="FFC32E"/>
          </a:solidFill>
        </p:spPr>
        <p:txBody>
          <a:bodyPr wrap="square" lIns="0" tIns="0" rIns="0" bIns="0" rtlCol="0"/>
          <a:lstStyle/>
          <a:p>
            <a:endParaRPr/>
          </a:p>
        </p:txBody>
      </p:sp>
      <p:sp>
        <p:nvSpPr>
          <p:cNvPr id="8" name="object 17">
            <a:extLst>
              <a:ext uri="{FF2B5EF4-FFF2-40B4-BE49-F238E27FC236}">
                <a16:creationId xmlns="" xmlns:a16="http://schemas.microsoft.com/office/drawing/2014/main" id="{98ED11CC-7038-B341-89A6-A00AF6E52873}"/>
              </a:ext>
            </a:extLst>
          </p:cNvPr>
          <p:cNvSpPr/>
          <p:nvPr/>
        </p:nvSpPr>
        <p:spPr>
          <a:xfrm>
            <a:off x="5641914" y="5019113"/>
            <a:ext cx="153579" cy="288499"/>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4111265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9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Три колонки">
    <p:spTree>
      <p:nvGrpSpPr>
        <p:cNvPr id="1" name=""/>
        <p:cNvGrpSpPr/>
        <p:nvPr/>
      </p:nvGrpSpPr>
      <p:grpSpPr>
        <a:xfrm>
          <a:off x="0" y="0"/>
          <a:ext cx="0" cy="0"/>
          <a:chOff x="0" y="0"/>
          <a:chExt cx="0" cy="0"/>
        </a:xfrm>
      </p:grpSpPr>
      <p:sp>
        <p:nvSpPr>
          <p:cNvPr id="8" name="object 8">
            <a:extLst>
              <a:ext uri="{FF2B5EF4-FFF2-40B4-BE49-F238E27FC236}">
                <a16:creationId xmlns="" xmlns:a16="http://schemas.microsoft.com/office/drawing/2014/main" id="{8E62C042-4EA4-314F-8837-7915700A0693}"/>
              </a:ext>
            </a:extLst>
          </p:cNvPr>
          <p:cNvSpPr txBox="1"/>
          <p:nvPr userDrawn="1"/>
        </p:nvSpPr>
        <p:spPr>
          <a:xfrm>
            <a:off x="358565" y="118434"/>
            <a:ext cx="1048822" cy="292151"/>
          </a:xfrm>
          <a:prstGeom prst="rect">
            <a:avLst/>
          </a:prstGeom>
        </p:spPr>
        <p:txBody>
          <a:bodyPr vert="horz" wrap="square" lIns="0" tIns="12700" rIns="0" bIns="0" rtlCol="0">
            <a:spAutoFit/>
          </a:bodyPr>
          <a:lstStyle/>
          <a:p>
            <a:pPr marL="12700">
              <a:lnSpc>
                <a:spcPct val="100000"/>
              </a:lnSpc>
              <a:spcBef>
                <a:spcPts val="100"/>
              </a:spcBef>
            </a:pPr>
            <a:r>
              <a:rPr sz="1500" b="1" spc="-45" dirty="0">
                <a:solidFill>
                  <a:srgbClr val="334286"/>
                </a:solidFill>
                <a:latin typeface="Arial"/>
                <a:cs typeface="Arial"/>
              </a:rPr>
              <a:t>РОССТАТ</a:t>
            </a:r>
            <a:endParaRPr sz="1500" dirty="0">
              <a:latin typeface="Arial"/>
              <a:cs typeface="Arial"/>
            </a:endParaRPr>
          </a:p>
        </p:txBody>
      </p:sp>
      <p:sp>
        <p:nvSpPr>
          <p:cNvPr id="12" name="object 13">
            <a:extLst>
              <a:ext uri="{FF2B5EF4-FFF2-40B4-BE49-F238E27FC236}">
                <a16:creationId xmlns="" xmlns:a16="http://schemas.microsoft.com/office/drawing/2014/main" id="{978D5EB5-026B-2249-A8D4-5B5D2223AD6E}"/>
              </a:ext>
            </a:extLst>
          </p:cNvPr>
          <p:cNvSpPr/>
          <p:nvPr/>
        </p:nvSpPr>
        <p:spPr>
          <a:xfrm>
            <a:off x="373245" y="-1"/>
            <a:ext cx="11480069" cy="90567"/>
          </a:xfrm>
          <a:custGeom>
            <a:avLst/>
            <a:gdLst/>
            <a:ahLst/>
            <a:cxnLst/>
            <a:rect l="l" t="t" r="r" b="b"/>
            <a:pathLst>
              <a:path w="9980930" h="78740">
                <a:moveTo>
                  <a:pt x="0" y="78232"/>
                </a:moveTo>
                <a:lnTo>
                  <a:pt x="9980358" y="78232"/>
                </a:lnTo>
                <a:lnTo>
                  <a:pt x="9980358" y="0"/>
                </a:lnTo>
                <a:lnTo>
                  <a:pt x="0" y="0"/>
                </a:lnTo>
                <a:lnTo>
                  <a:pt x="0" y="78232"/>
                </a:lnTo>
                <a:close/>
              </a:path>
            </a:pathLst>
          </a:custGeom>
          <a:solidFill>
            <a:srgbClr val="334286"/>
          </a:solidFill>
        </p:spPr>
        <p:txBody>
          <a:bodyPr wrap="square" lIns="0" tIns="0" rIns="0" bIns="0" rtlCol="0"/>
          <a:lstStyle/>
          <a:p>
            <a:endParaRPr/>
          </a:p>
        </p:txBody>
      </p:sp>
      <p:sp>
        <p:nvSpPr>
          <p:cNvPr id="14" name="Номер слайда 5">
            <a:extLst>
              <a:ext uri="{FF2B5EF4-FFF2-40B4-BE49-F238E27FC236}">
                <a16:creationId xmlns="" xmlns:a16="http://schemas.microsoft.com/office/drawing/2014/main" id="{589F21BF-0ECE-1B45-A099-F5B6E92C16A7}"/>
              </a:ext>
            </a:extLst>
          </p:cNvPr>
          <p:cNvSpPr>
            <a:spLocks noGrp="1"/>
          </p:cNvSpPr>
          <p:nvPr userDrawn="1">
            <p:ph type="sldNum" sz="quarter" idx="4"/>
          </p:nvPr>
        </p:nvSpPr>
        <p:spPr>
          <a:xfrm>
            <a:off x="9310907" y="6355682"/>
            <a:ext cx="2743200" cy="365125"/>
          </a:xfrm>
          <a:prstGeom prst="rect">
            <a:avLst/>
          </a:prstGeom>
        </p:spPr>
        <p:txBody>
          <a:bodyPr vert="horz" lIns="91440" tIns="45720" rIns="91440" bIns="45720" rtlCol="0" anchor="ctr"/>
          <a:lstStyle>
            <a:lvl1pPr algn="r">
              <a:defRPr sz="1600">
                <a:solidFill>
                  <a:schemeClr val="tx1">
                    <a:lumMod val="50000"/>
                    <a:lumOff val="50000"/>
                  </a:schemeClr>
                </a:solidFill>
                <a:latin typeface="Arial" panose="020B0604020202020204" pitchFamily="34" charset="0"/>
                <a:cs typeface="Arial" panose="020B0604020202020204" pitchFamily="34" charset="0"/>
              </a:defRPr>
            </a:lvl1pPr>
          </a:lstStyle>
          <a:p>
            <a:fld id="{41B81EEA-DF2A-1C47-9781-44818CAE4220}" type="slidenum">
              <a:rPr lang="ru-RU" smtClean="0"/>
              <a:pPr/>
              <a:t>‹#›</a:t>
            </a:fld>
            <a:endParaRPr lang="ru-RU"/>
          </a:p>
        </p:txBody>
      </p:sp>
      <p:sp>
        <p:nvSpPr>
          <p:cNvPr id="15" name="object 7">
            <a:extLst>
              <a:ext uri="{FF2B5EF4-FFF2-40B4-BE49-F238E27FC236}">
                <a16:creationId xmlns="" xmlns:a16="http://schemas.microsoft.com/office/drawing/2014/main" id="{6BCF7F52-C500-194A-8FDB-1C45B1890E62}"/>
              </a:ext>
            </a:extLst>
          </p:cNvPr>
          <p:cNvSpPr/>
          <p:nvPr userDrawn="1"/>
        </p:nvSpPr>
        <p:spPr>
          <a:xfrm>
            <a:off x="0" y="649854"/>
            <a:ext cx="219919" cy="739108"/>
          </a:xfrm>
          <a:custGeom>
            <a:avLst/>
            <a:gdLst/>
            <a:ahLst/>
            <a:cxnLst/>
            <a:rect l="l" t="t" r="r" b="b"/>
            <a:pathLst>
              <a:path w="203835" h="565785">
                <a:moveTo>
                  <a:pt x="0" y="565226"/>
                </a:moveTo>
                <a:lnTo>
                  <a:pt x="203530" y="565226"/>
                </a:lnTo>
                <a:lnTo>
                  <a:pt x="203530" y="0"/>
                </a:lnTo>
                <a:lnTo>
                  <a:pt x="0" y="0"/>
                </a:lnTo>
                <a:lnTo>
                  <a:pt x="0" y="565226"/>
                </a:lnTo>
                <a:close/>
              </a:path>
            </a:pathLst>
          </a:custGeom>
          <a:solidFill>
            <a:srgbClr val="E1002B"/>
          </a:solidFill>
        </p:spPr>
        <p:txBody>
          <a:bodyPr wrap="square" lIns="0" tIns="0" rIns="0" bIns="0" rtlCol="0"/>
          <a:lstStyle/>
          <a:p>
            <a:endParaRPr/>
          </a:p>
        </p:txBody>
      </p:sp>
      <p:sp>
        <p:nvSpPr>
          <p:cNvPr id="18" name="Текст 17">
            <a:extLst>
              <a:ext uri="{FF2B5EF4-FFF2-40B4-BE49-F238E27FC236}">
                <a16:creationId xmlns="" xmlns:a16="http://schemas.microsoft.com/office/drawing/2014/main" id="{505DA8AD-1619-444D-90B9-AB4F90627F8F}"/>
              </a:ext>
            </a:extLst>
          </p:cNvPr>
          <p:cNvSpPr>
            <a:spLocks noGrp="1"/>
          </p:cNvSpPr>
          <p:nvPr userDrawn="1">
            <p:ph type="body" sz="quarter" idx="10" hasCustomPrompt="1"/>
          </p:nvPr>
        </p:nvSpPr>
        <p:spPr>
          <a:xfrm>
            <a:off x="292220" y="536137"/>
            <a:ext cx="2613235" cy="936897"/>
          </a:xfrm>
          <a:prstGeom prst="rect">
            <a:avLst/>
          </a:prstGeom>
        </p:spPr>
        <p:txBody>
          <a:bodyPr anchor="t"/>
          <a:lstStyle>
            <a:lvl1pPr marL="0" indent="0">
              <a:lnSpc>
                <a:spcPct val="100000"/>
              </a:lnSpc>
              <a:buNone/>
              <a:defRPr sz="2800">
                <a:solidFill>
                  <a:srgbClr val="334286"/>
                </a:solidFill>
                <a:latin typeface="Arial" panose="020B0604020202020204" pitchFamily="34" charset="0"/>
                <a:cs typeface="Arial" panose="020B0604020202020204" pitchFamily="34" charset="0"/>
              </a:defRPr>
            </a:lvl1pPr>
          </a:lstStyle>
          <a:p>
            <a:pPr lvl="0"/>
            <a:r>
              <a:rPr lang="ru-RU" dirty="0"/>
              <a:t>ОБРАЗЕЦ ТЕКСТА</a:t>
            </a:r>
          </a:p>
        </p:txBody>
      </p:sp>
      <p:sp>
        <p:nvSpPr>
          <p:cNvPr id="17" name="object 2">
            <a:extLst>
              <a:ext uri="{FF2B5EF4-FFF2-40B4-BE49-F238E27FC236}">
                <a16:creationId xmlns="" xmlns:a16="http://schemas.microsoft.com/office/drawing/2014/main" id="{C6912CD2-630D-9145-8B0C-4EAAD953FCA4}"/>
              </a:ext>
            </a:extLst>
          </p:cNvPr>
          <p:cNvSpPr/>
          <p:nvPr/>
        </p:nvSpPr>
        <p:spPr>
          <a:xfrm>
            <a:off x="1362896" y="1701621"/>
            <a:ext cx="3079261" cy="4427330"/>
          </a:xfrm>
          <a:prstGeom prst="rect">
            <a:avLst/>
          </a:prstGeom>
          <a:gradFill flip="none" rotWithShape="1">
            <a:gsLst>
              <a:gs pos="3000">
                <a:schemeClr val="tx2">
                  <a:lumMod val="75000"/>
                </a:schemeClr>
              </a:gs>
              <a:gs pos="100000">
                <a:srgbClr val="0070DF"/>
              </a:gs>
            </a:gsLst>
            <a:lin ang="2700000" scaled="1"/>
            <a:tileRect/>
          </a:gradFill>
        </p:spPr>
        <p:txBody>
          <a:bodyPr wrap="square" lIns="0" tIns="0" rIns="0" bIns="0" rtlCol="0"/>
          <a:lstStyle/>
          <a:p>
            <a:endParaRPr/>
          </a:p>
        </p:txBody>
      </p:sp>
      <p:sp>
        <p:nvSpPr>
          <p:cNvPr id="19" name="object 16">
            <a:extLst>
              <a:ext uri="{FF2B5EF4-FFF2-40B4-BE49-F238E27FC236}">
                <a16:creationId xmlns="" xmlns:a16="http://schemas.microsoft.com/office/drawing/2014/main" id="{15DB779B-12D8-0C4A-8B31-D54A79C87DA9}"/>
              </a:ext>
            </a:extLst>
          </p:cNvPr>
          <p:cNvSpPr/>
          <p:nvPr/>
        </p:nvSpPr>
        <p:spPr>
          <a:xfrm>
            <a:off x="1272564" y="2109456"/>
            <a:ext cx="3259924" cy="821454"/>
          </a:xfrm>
          <a:custGeom>
            <a:avLst/>
            <a:gdLst/>
            <a:ahLst/>
            <a:cxnLst/>
            <a:rect l="l" t="t" r="r" b="b"/>
            <a:pathLst>
              <a:path w="2713990" h="654050">
                <a:moveTo>
                  <a:pt x="2713901" y="653783"/>
                </a:moveTo>
                <a:lnTo>
                  <a:pt x="0" y="653783"/>
                </a:lnTo>
                <a:lnTo>
                  <a:pt x="0" y="0"/>
                </a:lnTo>
                <a:lnTo>
                  <a:pt x="2713901" y="0"/>
                </a:lnTo>
                <a:lnTo>
                  <a:pt x="2713901" y="653783"/>
                </a:lnTo>
                <a:close/>
              </a:path>
            </a:pathLst>
          </a:custGeom>
          <a:solidFill>
            <a:srgbClr val="FFC32E"/>
          </a:solidFill>
        </p:spPr>
        <p:txBody>
          <a:bodyPr wrap="square" lIns="0" tIns="0" rIns="0" bIns="0" rtlCol="0"/>
          <a:lstStyle/>
          <a:p>
            <a:endParaRPr/>
          </a:p>
        </p:txBody>
      </p:sp>
      <p:sp>
        <p:nvSpPr>
          <p:cNvPr id="21" name="object 2">
            <a:extLst>
              <a:ext uri="{FF2B5EF4-FFF2-40B4-BE49-F238E27FC236}">
                <a16:creationId xmlns="" xmlns:a16="http://schemas.microsoft.com/office/drawing/2014/main" id="{1630BC1B-B261-2F4A-A4A4-9E4033137F42}"/>
              </a:ext>
            </a:extLst>
          </p:cNvPr>
          <p:cNvSpPr/>
          <p:nvPr/>
        </p:nvSpPr>
        <p:spPr>
          <a:xfrm>
            <a:off x="4731129" y="1701621"/>
            <a:ext cx="3079261" cy="4427330"/>
          </a:xfrm>
          <a:prstGeom prst="rect">
            <a:avLst/>
          </a:prstGeom>
          <a:gradFill flip="none" rotWithShape="1">
            <a:gsLst>
              <a:gs pos="3000">
                <a:schemeClr val="tx2">
                  <a:lumMod val="75000"/>
                </a:schemeClr>
              </a:gs>
              <a:gs pos="100000">
                <a:srgbClr val="0070DF"/>
              </a:gs>
            </a:gsLst>
            <a:lin ang="2700000" scaled="1"/>
            <a:tileRect/>
          </a:gradFill>
        </p:spPr>
        <p:txBody>
          <a:bodyPr wrap="square" lIns="0" tIns="0" rIns="0" bIns="0" rtlCol="0"/>
          <a:lstStyle/>
          <a:p>
            <a:endParaRPr/>
          </a:p>
        </p:txBody>
      </p:sp>
      <p:sp>
        <p:nvSpPr>
          <p:cNvPr id="25" name="object 16">
            <a:extLst>
              <a:ext uri="{FF2B5EF4-FFF2-40B4-BE49-F238E27FC236}">
                <a16:creationId xmlns="" xmlns:a16="http://schemas.microsoft.com/office/drawing/2014/main" id="{FC5FEC04-B725-D14D-96DE-9103E05EC84B}"/>
              </a:ext>
            </a:extLst>
          </p:cNvPr>
          <p:cNvSpPr/>
          <p:nvPr/>
        </p:nvSpPr>
        <p:spPr>
          <a:xfrm>
            <a:off x="4640797" y="2109456"/>
            <a:ext cx="3259924" cy="821454"/>
          </a:xfrm>
          <a:custGeom>
            <a:avLst/>
            <a:gdLst/>
            <a:ahLst/>
            <a:cxnLst/>
            <a:rect l="l" t="t" r="r" b="b"/>
            <a:pathLst>
              <a:path w="2713990" h="654050">
                <a:moveTo>
                  <a:pt x="2713901" y="653783"/>
                </a:moveTo>
                <a:lnTo>
                  <a:pt x="0" y="653783"/>
                </a:lnTo>
                <a:lnTo>
                  <a:pt x="0" y="0"/>
                </a:lnTo>
                <a:lnTo>
                  <a:pt x="2713901" y="0"/>
                </a:lnTo>
                <a:lnTo>
                  <a:pt x="2713901" y="653783"/>
                </a:lnTo>
                <a:close/>
              </a:path>
            </a:pathLst>
          </a:custGeom>
          <a:solidFill>
            <a:srgbClr val="FFC32E"/>
          </a:solidFill>
        </p:spPr>
        <p:txBody>
          <a:bodyPr wrap="square" lIns="0" tIns="0" rIns="0" bIns="0" rtlCol="0"/>
          <a:lstStyle/>
          <a:p>
            <a:endParaRPr/>
          </a:p>
        </p:txBody>
      </p:sp>
      <p:sp>
        <p:nvSpPr>
          <p:cNvPr id="27" name="object 2">
            <a:extLst>
              <a:ext uri="{FF2B5EF4-FFF2-40B4-BE49-F238E27FC236}">
                <a16:creationId xmlns="" xmlns:a16="http://schemas.microsoft.com/office/drawing/2014/main" id="{C7F82BF4-97FF-FC48-95FF-6731C19E8700}"/>
              </a:ext>
            </a:extLst>
          </p:cNvPr>
          <p:cNvSpPr/>
          <p:nvPr/>
        </p:nvSpPr>
        <p:spPr>
          <a:xfrm>
            <a:off x="8099363" y="1701621"/>
            <a:ext cx="3079261" cy="4427330"/>
          </a:xfrm>
          <a:prstGeom prst="rect">
            <a:avLst/>
          </a:prstGeom>
          <a:gradFill flip="none" rotWithShape="1">
            <a:gsLst>
              <a:gs pos="3000">
                <a:schemeClr val="tx2">
                  <a:lumMod val="75000"/>
                </a:schemeClr>
              </a:gs>
              <a:gs pos="100000">
                <a:srgbClr val="0070DF"/>
              </a:gs>
            </a:gsLst>
            <a:lin ang="2700000" scaled="1"/>
            <a:tileRect/>
          </a:gradFill>
        </p:spPr>
        <p:txBody>
          <a:bodyPr wrap="square" lIns="0" tIns="0" rIns="0" bIns="0" rtlCol="0"/>
          <a:lstStyle/>
          <a:p>
            <a:endParaRPr/>
          </a:p>
        </p:txBody>
      </p:sp>
      <p:sp>
        <p:nvSpPr>
          <p:cNvPr id="28" name="object 16">
            <a:extLst>
              <a:ext uri="{FF2B5EF4-FFF2-40B4-BE49-F238E27FC236}">
                <a16:creationId xmlns="" xmlns:a16="http://schemas.microsoft.com/office/drawing/2014/main" id="{4332BE53-4724-1243-B3E3-91DD9C15C72D}"/>
              </a:ext>
            </a:extLst>
          </p:cNvPr>
          <p:cNvSpPr/>
          <p:nvPr/>
        </p:nvSpPr>
        <p:spPr>
          <a:xfrm>
            <a:off x="8009031" y="2109456"/>
            <a:ext cx="3259924" cy="821454"/>
          </a:xfrm>
          <a:custGeom>
            <a:avLst/>
            <a:gdLst/>
            <a:ahLst/>
            <a:cxnLst/>
            <a:rect l="l" t="t" r="r" b="b"/>
            <a:pathLst>
              <a:path w="2713990" h="654050">
                <a:moveTo>
                  <a:pt x="2713901" y="653783"/>
                </a:moveTo>
                <a:lnTo>
                  <a:pt x="0" y="653783"/>
                </a:lnTo>
                <a:lnTo>
                  <a:pt x="0" y="0"/>
                </a:lnTo>
                <a:lnTo>
                  <a:pt x="2713901" y="0"/>
                </a:lnTo>
                <a:lnTo>
                  <a:pt x="2713901" y="653783"/>
                </a:lnTo>
                <a:close/>
              </a:path>
            </a:pathLst>
          </a:custGeom>
          <a:solidFill>
            <a:srgbClr val="FFC32E"/>
          </a:solidFill>
        </p:spPr>
        <p:txBody>
          <a:bodyPr wrap="square" lIns="0" tIns="0" rIns="0" bIns="0" rtlCol="0"/>
          <a:lstStyle/>
          <a:p>
            <a:endParaRPr/>
          </a:p>
        </p:txBody>
      </p:sp>
      <p:sp>
        <p:nvSpPr>
          <p:cNvPr id="32" name="Текст 4">
            <a:extLst>
              <a:ext uri="{FF2B5EF4-FFF2-40B4-BE49-F238E27FC236}">
                <a16:creationId xmlns="" xmlns:a16="http://schemas.microsoft.com/office/drawing/2014/main" id="{EAF7FE5E-C8C1-E64E-A6DD-18826DFE6AED}"/>
              </a:ext>
            </a:extLst>
          </p:cNvPr>
          <p:cNvSpPr>
            <a:spLocks noGrp="1"/>
          </p:cNvSpPr>
          <p:nvPr userDrawn="1">
            <p:ph type="body" sz="quarter" idx="12"/>
          </p:nvPr>
        </p:nvSpPr>
        <p:spPr>
          <a:xfrm>
            <a:off x="1600200" y="3031457"/>
            <a:ext cx="2557682" cy="2893093"/>
          </a:xfrm>
          <a:prstGeom prst="rect">
            <a:avLst/>
          </a:prstGeom>
        </p:spPr>
        <p:txBody>
          <a:bodyPr/>
          <a:lstStyle>
            <a:lvl1pPr marL="0" indent="0">
              <a:buNone/>
              <a:defRPr sz="1600">
                <a:solidFill>
                  <a:schemeClr val="bg1"/>
                </a:solidFill>
                <a:latin typeface="Arial" panose="020B0604020202020204" pitchFamily="34" charset="0"/>
                <a:cs typeface="Arial" panose="020B0604020202020204" pitchFamily="34" charset="0"/>
              </a:defRPr>
            </a:lvl1pPr>
          </a:lstStyle>
          <a:p>
            <a:pPr lvl="0"/>
            <a:r>
              <a:rPr lang="ru-RU" dirty="0"/>
              <a:t>Образец текста</a:t>
            </a:r>
          </a:p>
        </p:txBody>
      </p:sp>
      <p:sp>
        <p:nvSpPr>
          <p:cNvPr id="33" name="Текст 4">
            <a:extLst>
              <a:ext uri="{FF2B5EF4-FFF2-40B4-BE49-F238E27FC236}">
                <a16:creationId xmlns="" xmlns:a16="http://schemas.microsoft.com/office/drawing/2014/main" id="{EAF7FE5E-C8C1-E64E-A6DD-18826DFE6AED}"/>
              </a:ext>
            </a:extLst>
          </p:cNvPr>
          <p:cNvSpPr>
            <a:spLocks noGrp="1"/>
          </p:cNvSpPr>
          <p:nvPr userDrawn="1">
            <p:ph type="body" sz="quarter" idx="13"/>
          </p:nvPr>
        </p:nvSpPr>
        <p:spPr>
          <a:xfrm>
            <a:off x="4991100" y="3031457"/>
            <a:ext cx="2557682" cy="2893093"/>
          </a:xfrm>
          <a:prstGeom prst="rect">
            <a:avLst/>
          </a:prstGeom>
        </p:spPr>
        <p:txBody>
          <a:bodyPr/>
          <a:lstStyle>
            <a:lvl1pPr marL="0" indent="0">
              <a:buNone/>
              <a:defRPr sz="1600">
                <a:solidFill>
                  <a:schemeClr val="bg1"/>
                </a:solidFill>
                <a:latin typeface="Arial" panose="020B0604020202020204" pitchFamily="34" charset="0"/>
                <a:cs typeface="Arial" panose="020B0604020202020204" pitchFamily="34" charset="0"/>
              </a:defRPr>
            </a:lvl1pPr>
          </a:lstStyle>
          <a:p>
            <a:pPr lvl="0"/>
            <a:r>
              <a:rPr lang="ru-RU" dirty="0"/>
              <a:t>Образец текста</a:t>
            </a:r>
          </a:p>
        </p:txBody>
      </p:sp>
      <p:sp>
        <p:nvSpPr>
          <p:cNvPr id="34" name="Текст 4">
            <a:extLst>
              <a:ext uri="{FF2B5EF4-FFF2-40B4-BE49-F238E27FC236}">
                <a16:creationId xmlns="" xmlns:a16="http://schemas.microsoft.com/office/drawing/2014/main" id="{EAF7FE5E-C8C1-E64E-A6DD-18826DFE6AED}"/>
              </a:ext>
            </a:extLst>
          </p:cNvPr>
          <p:cNvSpPr>
            <a:spLocks noGrp="1"/>
          </p:cNvSpPr>
          <p:nvPr userDrawn="1">
            <p:ph type="body" sz="quarter" idx="14"/>
          </p:nvPr>
        </p:nvSpPr>
        <p:spPr>
          <a:xfrm>
            <a:off x="8343900" y="3031457"/>
            <a:ext cx="2557682" cy="2893093"/>
          </a:xfrm>
          <a:prstGeom prst="rect">
            <a:avLst/>
          </a:prstGeom>
        </p:spPr>
        <p:txBody>
          <a:bodyPr/>
          <a:lstStyle>
            <a:lvl1pPr marL="0" indent="0">
              <a:buNone/>
              <a:defRPr sz="1600">
                <a:solidFill>
                  <a:schemeClr val="bg1"/>
                </a:solidFill>
                <a:latin typeface="Arial" panose="020B0604020202020204" pitchFamily="34" charset="0"/>
                <a:cs typeface="Arial" panose="020B0604020202020204" pitchFamily="34" charset="0"/>
              </a:defRPr>
            </a:lvl1pPr>
          </a:lstStyle>
          <a:p>
            <a:pPr lvl="0"/>
            <a:r>
              <a:rPr lang="ru-RU" dirty="0"/>
              <a:t>Образец текста</a:t>
            </a:r>
          </a:p>
        </p:txBody>
      </p:sp>
      <p:sp>
        <p:nvSpPr>
          <p:cNvPr id="35" name="Текст 4">
            <a:extLst>
              <a:ext uri="{FF2B5EF4-FFF2-40B4-BE49-F238E27FC236}">
                <a16:creationId xmlns="" xmlns:a16="http://schemas.microsoft.com/office/drawing/2014/main" id="{EAF7FE5E-C8C1-E64E-A6DD-18826DFE6AED}"/>
              </a:ext>
            </a:extLst>
          </p:cNvPr>
          <p:cNvSpPr>
            <a:spLocks noGrp="1"/>
          </p:cNvSpPr>
          <p:nvPr userDrawn="1">
            <p:ph type="body" sz="quarter" idx="15"/>
          </p:nvPr>
        </p:nvSpPr>
        <p:spPr>
          <a:xfrm>
            <a:off x="1426437" y="2231357"/>
            <a:ext cx="2960421" cy="549943"/>
          </a:xfrm>
          <a:prstGeom prst="rect">
            <a:avLst/>
          </a:prstGeom>
        </p:spPr>
        <p:txBody>
          <a:bodyPr anchor="ctr" anchorCtr="0"/>
          <a:lstStyle>
            <a:lvl1pPr marL="0" indent="0" algn="ctr">
              <a:buNone/>
              <a:defRPr sz="2400">
                <a:solidFill>
                  <a:schemeClr val="bg1"/>
                </a:solidFill>
                <a:latin typeface="Arial" panose="020B0604020202020204" pitchFamily="34" charset="0"/>
                <a:cs typeface="Arial" panose="020B0604020202020204" pitchFamily="34" charset="0"/>
              </a:defRPr>
            </a:lvl1pPr>
          </a:lstStyle>
          <a:p>
            <a:pPr lvl="0"/>
            <a:r>
              <a:rPr lang="ru-RU" dirty="0"/>
              <a:t>Образец текста</a:t>
            </a:r>
          </a:p>
        </p:txBody>
      </p:sp>
      <p:sp>
        <p:nvSpPr>
          <p:cNvPr id="36" name="Текст 4">
            <a:extLst>
              <a:ext uri="{FF2B5EF4-FFF2-40B4-BE49-F238E27FC236}">
                <a16:creationId xmlns="" xmlns:a16="http://schemas.microsoft.com/office/drawing/2014/main" id="{EAF7FE5E-C8C1-E64E-A6DD-18826DFE6AED}"/>
              </a:ext>
            </a:extLst>
          </p:cNvPr>
          <p:cNvSpPr>
            <a:spLocks noGrp="1"/>
          </p:cNvSpPr>
          <p:nvPr userDrawn="1">
            <p:ph type="body" sz="quarter" idx="16"/>
          </p:nvPr>
        </p:nvSpPr>
        <p:spPr>
          <a:xfrm>
            <a:off x="4782967" y="2231357"/>
            <a:ext cx="2960421" cy="549943"/>
          </a:xfrm>
          <a:prstGeom prst="rect">
            <a:avLst/>
          </a:prstGeom>
        </p:spPr>
        <p:txBody>
          <a:bodyPr anchor="ctr" anchorCtr="0"/>
          <a:lstStyle>
            <a:lvl1pPr marL="0" indent="0" algn="ctr">
              <a:buNone/>
              <a:defRPr sz="2400">
                <a:solidFill>
                  <a:schemeClr val="bg1"/>
                </a:solidFill>
                <a:latin typeface="Arial" panose="020B0604020202020204" pitchFamily="34" charset="0"/>
                <a:cs typeface="Arial" panose="020B0604020202020204" pitchFamily="34" charset="0"/>
              </a:defRPr>
            </a:lvl1pPr>
          </a:lstStyle>
          <a:p>
            <a:pPr lvl="0"/>
            <a:r>
              <a:rPr lang="ru-RU" dirty="0"/>
              <a:t>Образец текста</a:t>
            </a:r>
          </a:p>
        </p:txBody>
      </p:sp>
      <p:sp>
        <p:nvSpPr>
          <p:cNvPr id="37" name="Текст 4">
            <a:extLst>
              <a:ext uri="{FF2B5EF4-FFF2-40B4-BE49-F238E27FC236}">
                <a16:creationId xmlns="" xmlns:a16="http://schemas.microsoft.com/office/drawing/2014/main" id="{EAF7FE5E-C8C1-E64E-A6DD-18826DFE6AED}"/>
              </a:ext>
            </a:extLst>
          </p:cNvPr>
          <p:cNvSpPr>
            <a:spLocks noGrp="1"/>
          </p:cNvSpPr>
          <p:nvPr userDrawn="1">
            <p:ph type="body" sz="quarter" idx="17"/>
          </p:nvPr>
        </p:nvSpPr>
        <p:spPr>
          <a:xfrm>
            <a:off x="8166038" y="2231357"/>
            <a:ext cx="2960421" cy="549943"/>
          </a:xfrm>
          <a:prstGeom prst="rect">
            <a:avLst/>
          </a:prstGeom>
        </p:spPr>
        <p:txBody>
          <a:bodyPr anchor="ctr" anchorCtr="0"/>
          <a:lstStyle>
            <a:lvl1pPr marL="0" indent="0" algn="ctr">
              <a:buNone/>
              <a:defRPr sz="2400">
                <a:solidFill>
                  <a:schemeClr val="bg1"/>
                </a:solidFill>
                <a:latin typeface="Arial" panose="020B0604020202020204" pitchFamily="34" charset="0"/>
                <a:cs typeface="Arial" panose="020B0604020202020204" pitchFamily="34" charset="0"/>
              </a:defRPr>
            </a:lvl1pPr>
          </a:lstStyle>
          <a:p>
            <a:pPr lvl="0"/>
            <a:r>
              <a:rPr lang="ru-RU" dirty="0"/>
              <a:t>Образец текста</a:t>
            </a:r>
          </a:p>
        </p:txBody>
      </p:sp>
    </p:spTree>
    <p:extLst>
      <p:ext uri="{BB962C8B-B14F-4D97-AF65-F5344CB8AC3E}">
        <p14:creationId xmlns:p14="http://schemas.microsoft.com/office/powerpoint/2010/main" val="811955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Текст в одну колонку">
    <p:spTree>
      <p:nvGrpSpPr>
        <p:cNvPr id="1" name=""/>
        <p:cNvGrpSpPr/>
        <p:nvPr/>
      </p:nvGrpSpPr>
      <p:grpSpPr>
        <a:xfrm>
          <a:off x="0" y="0"/>
          <a:ext cx="0" cy="0"/>
          <a:chOff x="0" y="0"/>
          <a:chExt cx="0" cy="0"/>
        </a:xfrm>
      </p:grpSpPr>
      <p:sp>
        <p:nvSpPr>
          <p:cNvPr id="8" name="object 8">
            <a:extLst>
              <a:ext uri="{FF2B5EF4-FFF2-40B4-BE49-F238E27FC236}">
                <a16:creationId xmlns="" xmlns:a16="http://schemas.microsoft.com/office/drawing/2014/main" id="{8E62C042-4EA4-314F-8837-7915700A0693}"/>
              </a:ext>
            </a:extLst>
          </p:cNvPr>
          <p:cNvSpPr txBox="1"/>
          <p:nvPr/>
        </p:nvSpPr>
        <p:spPr>
          <a:xfrm>
            <a:off x="358565" y="118434"/>
            <a:ext cx="1048822" cy="292151"/>
          </a:xfrm>
          <a:prstGeom prst="rect">
            <a:avLst/>
          </a:prstGeom>
        </p:spPr>
        <p:txBody>
          <a:bodyPr vert="horz" wrap="square" lIns="0" tIns="12700" rIns="0" bIns="0" rtlCol="0">
            <a:spAutoFit/>
          </a:bodyPr>
          <a:lstStyle/>
          <a:p>
            <a:pPr marL="12700">
              <a:lnSpc>
                <a:spcPct val="100000"/>
              </a:lnSpc>
              <a:spcBef>
                <a:spcPts val="100"/>
              </a:spcBef>
            </a:pPr>
            <a:r>
              <a:rPr sz="1500" b="1" spc="-45" dirty="0">
                <a:solidFill>
                  <a:srgbClr val="334286"/>
                </a:solidFill>
                <a:latin typeface="Arial"/>
                <a:cs typeface="Arial"/>
              </a:rPr>
              <a:t>РОССТАТ</a:t>
            </a:r>
            <a:endParaRPr sz="1500" dirty="0">
              <a:latin typeface="Arial"/>
              <a:cs typeface="Arial"/>
            </a:endParaRPr>
          </a:p>
        </p:txBody>
      </p:sp>
      <p:sp>
        <p:nvSpPr>
          <p:cNvPr id="12" name="object 13">
            <a:extLst>
              <a:ext uri="{FF2B5EF4-FFF2-40B4-BE49-F238E27FC236}">
                <a16:creationId xmlns="" xmlns:a16="http://schemas.microsoft.com/office/drawing/2014/main" id="{978D5EB5-026B-2249-A8D4-5B5D2223AD6E}"/>
              </a:ext>
            </a:extLst>
          </p:cNvPr>
          <p:cNvSpPr/>
          <p:nvPr/>
        </p:nvSpPr>
        <p:spPr>
          <a:xfrm>
            <a:off x="373245" y="-1"/>
            <a:ext cx="11480069" cy="90567"/>
          </a:xfrm>
          <a:custGeom>
            <a:avLst/>
            <a:gdLst/>
            <a:ahLst/>
            <a:cxnLst/>
            <a:rect l="l" t="t" r="r" b="b"/>
            <a:pathLst>
              <a:path w="9980930" h="78740">
                <a:moveTo>
                  <a:pt x="0" y="78232"/>
                </a:moveTo>
                <a:lnTo>
                  <a:pt x="9980358" y="78232"/>
                </a:lnTo>
                <a:lnTo>
                  <a:pt x="9980358" y="0"/>
                </a:lnTo>
                <a:lnTo>
                  <a:pt x="0" y="0"/>
                </a:lnTo>
                <a:lnTo>
                  <a:pt x="0" y="78232"/>
                </a:lnTo>
                <a:close/>
              </a:path>
            </a:pathLst>
          </a:custGeom>
          <a:solidFill>
            <a:srgbClr val="334286"/>
          </a:solidFill>
        </p:spPr>
        <p:txBody>
          <a:bodyPr wrap="square" lIns="0" tIns="0" rIns="0" bIns="0" rtlCol="0"/>
          <a:lstStyle/>
          <a:p>
            <a:endParaRPr/>
          </a:p>
        </p:txBody>
      </p:sp>
      <p:sp>
        <p:nvSpPr>
          <p:cNvPr id="14" name="Номер слайда 5">
            <a:extLst>
              <a:ext uri="{FF2B5EF4-FFF2-40B4-BE49-F238E27FC236}">
                <a16:creationId xmlns="" xmlns:a16="http://schemas.microsoft.com/office/drawing/2014/main" id="{589F21BF-0ECE-1B45-A099-F5B6E92C16A7}"/>
              </a:ext>
            </a:extLst>
          </p:cNvPr>
          <p:cNvSpPr>
            <a:spLocks noGrp="1"/>
          </p:cNvSpPr>
          <p:nvPr userDrawn="1">
            <p:ph type="sldNum" sz="quarter" idx="4"/>
          </p:nvPr>
        </p:nvSpPr>
        <p:spPr>
          <a:xfrm>
            <a:off x="9310907" y="6355682"/>
            <a:ext cx="2743200" cy="365125"/>
          </a:xfrm>
          <a:prstGeom prst="rect">
            <a:avLst/>
          </a:prstGeom>
        </p:spPr>
        <p:txBody>
          <a:bodyPr vert="horz" lIns="91440" tIns="45720" rIns="91440" bIns="45720" rtlCol="0" anchor="ctr"/>
          <a:lstStyle>
            <a:lvl1pPr algn="r">
              <a:defRPr sz="1600">
                <a:solidFill>
                  <a:schemeClr val="tx1">
                    <a:lumMod val="50000"/>
                    <a:lumOff val="50000"/>
                  </a:schemeClr>
                </a:solidFill>
                <a:latin typeface="Arial" panose="020B0604020202020204" pitchFamily="34" charset="0"/>
                <a:cs typeface="Arial" panose="020B0604020202020204" pitchFamily="34" charset="0"/>
              </a:defRPr>
            </a:lvl1pPr>
          </a:lstStyle>
          <a:p>
            <a:fld id="{41B81EEA-DF2A-1C47-9781-44818CAE4220}" type="slidenum">
              <a:rPr lang="ru-RU" smtClean="0"/>
              <a:pPr/>
              <a:t>‹#›</a:t>
            </a:fld>
            <a:endParaRPr lang="ru-RU"/>
          </a:p>
        </p:txBody>
      </p:sp>
      <p:sp>
        <p:nvSpPr>
          <p:cNvPr id="16" name="object 7">
            <a:extLst>
              <a:ext uri="{FF2B5EF4-FFF2-40B4-BE49-F238E27FC236}">
                <a16:creationId xmlns="" xmlns:a16="http://schemas.microsoft.com/office/drawing/2014/main" id="{5C608B83-A2F2-ED49-8A9B-1801A540551C}"/>
              </a:ext>
            </a:extLst>
          </p:cNvPr>
          <p:cNvSpPr/>
          <p:nvPr userDrawn="1"/>
        </p:nvSpPr>
        <p:spPr>
          <a:xfrm>
            <a:off x="0" y="649854"/>
            <a:ext cx="219919" cy="739108"/>
          </a:xfrm>
          <a:custGeom>
            <a:avLst/>
            <a:gdLst/>
            <a:ahLst/>
            <a:cxnLst/>
            <a:rect l="l" t="t" r="r" b="b"/>
            <a:pathLst>
              <a:path w="203835" h="565785">
                <a:moveTo>
                  <a:pt x="0" y="565226"/>
                </a:moveTo>
                <a:lnTo>
                  <a:pt x="203530" y="565226"/>
                </a:lnTo>
                <a:lnTo>
                  <a:pt x="203530" y="0"/>
                </a:lnTo>
                <a:lnTo>
                  <a:pt x="0" y="0"/>
                </a:lnTo>
                <a:lnTo>
                  <a:pt x="0" y="565226"/>
                </a:lnTo>
                <a:close/>
              </a:path>
            </a:pathLst>
          </a:custGeom>
          <a:solidFill>
            <a:srgbClr val="E1002B"/>
          </a:solidFill>
        </p:spPr>
        <p:txBody>
          <a:bodyPr wrap="square" lIns="0" tIns="0" rIns="0" bIns="0" rtlCol="0"/>
          <a:lstStyle/>
          <a:p>
            <a:endParaRPr/>
          </a:p>
        </p:txBody>
      </p:sp>
      <p:sp>
        <p:nvSpPr>
          <p:cNvPr id="17" name="Текст 17">
            <a:extLst>
              <a:ext uri="{FF2B5EF4-FFF2-40B4-BE49-F238E27FC236}">
                <a16:creationId xmlns="" xmlns:a16="http://schemas.microsoft.com/office/drawing/2014/main" id="{72C1670E-B5AF-C246-8209-DB0091245A2E}"/>
              </a:ext>
            </a:extLst>
          </p:cNvPr>
          <p:cNvSpPr>
            <a:spLocks noGrp="1"/>
          </p:cNvSpPr>
          <p:nvPr userDrawn="1">
            <p:ph type="body" sz="quarter" idx="10" hasCustomPrompt="1"/>
          </p:nvPr>
        </p:nvSpPr>
        <p:spPr>
          <a:xfrm>
            <a:off x="292220" y="536137"/>
            <a:ext cx="2613235" cy="936897"/>
          </a:xfrm>
          <a:prstGeom prst="rect">
            <a:avLst/>
          </a:prstGeom>
        </p:spPr>
        <p:txBody>
          <a:bodyPr anchor="t"/>
          <a:lstStyle>
            <a:lvl1pPr marL="0" indent="0">
              <a:lnSpc>
                <a:spcPct val="100000"/>
              </a:lnSpc>
              <a:buNone/>
              <a:defRPr sz="2800">
                <a:solidFill>
                  <a:srgbClr val="334286"/>
                </a:solidFill>
                <a:latin typeface="Arial" panose="020B0604020202020204" pitchFamily="34" charset="0"/>
                <a:cs typeface="Arial" panose="020B0604020202020204" pitchFamily="34" charset="0"/>
              </a:defRPr>
            </a:lvl1pPr>
          </a:lstStyle>
          <a:p>
            <a:pPr lvl="0"/>
            <a:r>
              <a:rPr lang="ru-RU" dirty="0"/>
              <a:t>ОБРАЗЕЦ ТЕКСТА</a:t>
            </a:r>
          </a:p>
        </p:txBody>
      </p:sp>
      <p:sp>
        <p:nvSpPr>
          <p:cNvPr id="18" name="Текст 4">
            <a:extLst>
              <a:ext uri="{FF2B5EF4-FFF2-40B4-BE49-F238E27FC236}">
                <a16:creationId xmlns="" xmlns:a16="http://schemas.microsoft.com/office/drawing/2014/main" id="{EAF7FE5E-C8C1-E64E-A6DD-18826DFE6AED}"/>
              </a:ext>
            </a:extLst>
          </p:cNvPr>
          <p:cNvSpPr>
            <a:spLocks noGrp="1"/>
          </p:cNvSpPr>
          <p:nvPr userDrawn="1">
            <p:ph type="body" sz="quarter" idx="12"/>
          </p:nvPr>
        </p:nvSpPr>
        <p:spPr>
          <a:xfrm>
            <a:off x="1000124" y="1687112"/>
            <a:ext cx="8310783" cy="4668570"/>
          </a:xfrm>
          <a:prstGeom prst="rect">
            <a:avLst/>
          </a:prstGeom>
        </p:spPr>
        <p:txBody>
          <a:bodyPr/>
          <a:lstStyle>
            <a:lvl1pPr marL="12700" indent="0" algn="l" defTabSz="914400" rtl="0" eaLnBrk="1" latinLnBrk="0" hangingPunct="1">
              <a:buNone/>
              <a:defRPr lang="ru-RU" sz="1450" kern="1200" spc="-10" dirty="0">
                <a:solidFill>
                  <a:srgbClr val="4D4D4D"/>
                </a:solidFill>
                <a:latin typeface="Arial"/>
                <a:ea typeface="+mn-ea"/>
                <a:cs typeface="Arial"/>
              </a:defRPr>
            </a:lvl1pPr>
          </a:lstStyle>
          <a:p>
            <a:pPr lvl="0"/>
            <a:r>
              <a:rPr lang="ru-RU" dirty="0"/>
              <a:t>Образец текста</a:t>
            </a:r>
          </a:p>
        </p:txBody>
      </p:sp>
      <p:sp>
        <p:nvSpPr>
          <p:cNvPr id="10" name="Прямоугольник 9"/>
          <p:cNvSpPr/>
          <p:nvPr userDrawn="1"/>
        </p:nvSpPr>
        <p:spPr>
          <a:xfrm>
            <a:off x="0" y="1621784"/>
            <a:ext cx="219919" cy="4576940"/>
          </a:xfrm>
          <a:prstGeom prst="rect">
            <a:avLst/>
          </a:prstGeom>
          <a:solidFill>
            <a:srgbClr val="FFC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67645955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Текст в две колонки">
    <p:spTree>
      <p:nvGrpSpPr>
        <p:cNvPr id="1" name=""/>
        <p:cNvGrpSpPr/>
        <p:nvPr/>
      </p:nvGrpSpPr>
      <p:grpSpPr>
        <a:xfrm>
          <a:off x="0" y="0"/>
          <a:ext cx="0" cy="0"/>
          <a:chOff x="0" y="0"/>
          <a:chExt cx="0" cy="0"/>
        </a:xfrm>
      </p:grpSpPr>
      <p:sp>
        <p:nvSpPr>
          <p:cNvPr id="8" name="object 8">
            <a:extLst>
              <a:ext uri="{FF2B5EF4-FFF2-40B4-BE49-F238E27FC236}">
                <a16:creationId xmlns="" xmlns:a16="http://schemas.microsoft.com/office/drawing/2014/main" id="{8E62C042-4EA4-314F-8837-7915700A0693}"/>
              </a:ext>
            </a:extLst>
          </p:cNvPr>
          <p:cNvSpPr txBox="1"/>
          <p:nvPr/>
        </p:nvSpPr>
        <p:spPr>
          <a:xfrm>
            <a:off x="358565" y="118434"/>
            <a:ext cx="1048822" cy="292151"/>
          </a:xfrm>
          <a:prstGeom prst="rect">
            <a:avLst/>
          </a:prstGeom>
        </p:spPr>
        <p:txBody>
          <a:bodyPr vert="horz" wrap="square" lIns="0" tIns="12700" rIns="0" bIns="0" rtlCol="0">
            <a:spAutoFit/>
          </a:bodyPr>
          <a:lstStyle/>
          <a:p>
            <a:pPr marL="12700">
              <a:lnSpc>
                <a:spcPct val="100000"/>
              </a:lnSpc>
              <a:spcBef>
                <a:spcPts val="100"/>
              </a:spcBef>
            </a:pPr>
            <a:r>
              <a:rPr sz="1500" b="1" spc="-45" dirty="0">
                <a:solidFill>
                  <a:srgbClr val="334286"/>
                </a:solidFill>
                <a:latin typeface="Arial"/>
                <a:cs typeface="Arial"/>
              </a:rPr>
              <a:t>РОССТАТ</a:t>
            </a:r>
            <a:endParaRPr sz="1500" dirty="0">
              <a:latin typeface="Arial"/>
              <a:cs typeface="Arial"/>
            </a:endParaRPr>
          </a:p>
        </p:txBody>
      </p:sp>
      <p:sp>
        <p:nvSpPr>
          <p:cNvPr id="12" name="object 13">
            <a:extLst>
              <a:ext uri="{FF2B5EF4-FFF2-40B4-BE49-F238E27FC236}">
                <a16:creationId xmlns="" xmlns:a16="http://schemas.microsoft.com/office/drawing/2014/main" id="{978D5EB5-026B-2249-A8D4-5B5D2223AD6E}"/>
              </a:ext>
            </a:extLst>
          </p:cNvPr>
          <p:cNvSpPr/>
          <p:nvPr/>
        </p:nvSpPr>
        <p:spPr>
          <a:xfrm>
            <a:off x="373245" y="-1"/>
            <a:ext cx="11480069" cy="90567"/>
          </a:xfrm>
          <a:custGeom>
            <a:avLst/>
            <a:gdLst/>
            <a:ahLst/>
            <a:cxnLst/>
            <a:rect l="l" t="t" r="r" b="b"/>
            <a:pathLst>
              <a:path w="9980930" h="78740">
                <a:moveTo>
                  <a:pt x="0" y="78232"/>
                </a:moveTo>
                <a:lnTo>
                  <a:pt x="9980358" y="78232"/>
                </a:lnTo>
                <a:lnTo>
                  <a:pt x="9980358" y="0"/>
                </a:lnTo>
                <a:lnTo>
                  <a:pt x="0" y="0"/>
                </a:lnTo>
                <a:lnTo>
                  <a:pt x="0" y="78232"/>
                </a:lnTo>
                <a:close/>
              </a:path>
            </a:pathLst>
          </a:custGeom>
          <a:solidFill>
            <a:srgbClr val="334286"/>
          </a:solidFill>
        </p:spPr>
        <p:txBody>
          <a:bodyPr wrap="square" lIns="0" tIns="0" rIns="0" bIns="0" rtlCol="0"/>
          <a:lstStyle/>
          <a:p>
            <a:endParaRPr/>
          </a:p>
        </p:txBody>
      </p:sp>
      <p:sp>
        <p:nvSpPr>
          <p:cNvPr id="14" name="Номер слайда 5">
            <a:extLst>
              <a:ext uri="{FF2B5EF4-FFF2-40B4-BE49-F238E27FC236}">
                <a16:creationId xmlns="" xmlns:a16="http://schemas.microsoft.com/office/drawing/2014/main" id="{589F21BF-0ECE-1B45-A099-F5B6E92C16A7}"/>
              </a:ext>
            </a:extLst>
          </p:cNvPr>
          <p:cNvSpPr>
            <a:spLocks noGrp="1"/>
          </p:cNvSpPr>
          <p:nvPr userDrawn="1">
            <p:ph type="sldNum" sz="quarter" idx="4"/>
          </p:nvPr>
        </p:nvSpPr>
        <p:spPr>
          <a:xfrm>
            <a:off x="9310907" y="6355682"/>
            <a:ext cx="2743200" cy="365125"/>
          </a:xfrm>
          <a:prstGeom prst="rect">
            <a:avLst/>
          </a:prstGeom>
        </p:spPr>
        <p:txBody>
          <a:bodyPr vert="horz" lIns="91440" tIns="45720" rIns="91440" bIns="45720" rtlCol="0" anchor="ctr"/>
          <a:lstStyle>
            <a:lvl1pPr algn="r">
              <a:defRPr sz="1600">
                <a:solidFill>
                  <a:schemeClr val="tx1">
                    <a:lumMod val="50000"/>
                    <a:lumOff val="50000"/>
                  </a:schemeClr>
                </a:solidFill>
                <a:latin typeface="Arial" panose="020B0604020202020204" pitchFamily="34" charset="0"/>
                <a:cs typeface="Arial" panose="020B0604020202020204" pitchFamily="34" charset="0"/>
              </a:defRPr>
            </a:lvl1pPr>
          </a:lstStyle>
          <a:p>
            <a:fld id="{41B81EEA-DF2A-1C47-9781-44818CAE4220}" type="slidenum">
              <a:rPr lang="ru-RU" smtClean="0"/>
              <a:pPr/>
              <a:t>‹#›</a:t>
            </a:fld>
            <a:endParaRPr lang="ru-RU"/>
          </a:p>
        </p:txBody>
      </p:sp>
      <p:sp>
        <p:nvSpPr>
          <p:cNvPr id="16" name="object 7">
            <a:extLst>
              <a:ext uri="{FF2B5EF4-FFF2-40B4-BE49-F238E27FC236}">
                <a16:creationId xmlns="" xmlns:a16="http://schemas.microsoft.com/office/drawing/2014/main" id="{5C608B83-A2F2-ED49-8A9B-1801A540551C}"/>
              </a:ext>
            </a:extLst>
          </p:cNvPr>
          <p:cNvSpPr/>
          <p:nvPr userDrawn="1"/>
        </p:nvSpPr>
        <p:spPr>
          <a:xfrm>
            <a:off x="0" y="649854"/>
            <a:ext cx="219919" cy="739108"/>
          </a:xfrm>
          <a:custGeom>
            <a:avLst/>
            <a:gdLst/>
            <a:ahLst/>
            <a:cxnLst/>
            <a:rect l="l" t="t" r="r" b="b"/>
            <a:pathLst>
              <a:path w="203835" h="565785">
                <a:moveTo>
                  <a:pt x="0" y="565226"/>
                </a:moveTo>
                <a:lnTo>
                  <a:pt x="203530" y="565226"/>
                </a:lnTo>
                <a:lnTo>
                  <a:pt x="203530" y="0"/>
                </a:lnTo>
                <a:lnTo>
                  <a:pt x="0" y="0"/>
                </a:lnTo>
                <a:lnTo>
                  <a:pt x="0" y="565226"/>
                </a:lnTo>
                <a:close/>
              </a:path>
            </a:pathLst>
          </a:custGeom>
          <a:solidFill>
            <a:srgbClr val="E1002B"/>
          </a:solidFill>
        </p:spPr>
        <p:txBody>
          <a:bodyPr wrap="square" lIns="0" tIns="0" rIns="0" bIns="0" rtlCol="0"/>
          <a:lstStyle/>
          <a:p>
            <a:endParaRPr/>
          </a:p>
        </p:txBody>
      </p:sp>
      <p:sp>
        <p:nvSpPr>
          <p:cNvPr id="17" name="Текст 17">
            <a:extLst>
              <a:ext uri="{FF2B5EF4-FFF2-40B4-BE49-F238E27FC236}">
                <a16:creationId xmlns="" xmlns:a16="http://schemas.microsoft.com/office/drawing/2014/main" id="{72C1670E-B5AF-C246-8209-DB0091245A2E}"/>
              </a:ext>
            </a:extLst>
          </p:cNvPr>
          <p:cNvSpPr>
            <a:spLocks noGrp="1"/>
          </p:cNvSpPr>
          <p:nvPr userDrawn="1">
            <p:ph type="body" sz="quarter" idx="10" hasCustomPrompt="1"/>
          </p:nvPr>
        </p:nvSpPr>
        <p:spPr>
          <a:xfrm>
            <a:off x="292220" y="536137"/>
            <a:ext cx="2613235" cy="936897"/>
          </a:xfrm>
          <a:prstGeom prst="rect">
            <a:avLst/>
          </a:prstGeom>
        </p:spPr>
        <p:txBody>
          <a:bodyPr anchor="t"/>
          <a:lstStyle>
            <a:lvl1pPr marL="0" indent="0">
              <a:lnSpc>
                <a:spcPct val="100000"/>
              </a:lnSpc>
              <a:buNone/>
              <a:defRPr sz="2800">
                <a:solidFill>
                  <a:srgbClr val="334286"/>
                </a:solidFill>
                <a:latin typeface="Arial" panose="020B0604020202020204" pitchFamily="34" charset="0"/>
                <a:cs typeface="Arial" panose="020B0604020202020204" pitchFamily="34" charset="0"/>
              </a:defRPr>
            </a:lvl1pPr>
          </a:lstStyle>
          <a:p>
            <a:pPr lvl="0"/>
            <a:r>
              <a:rPr lang="ru-RU" dirty="0"/>
              <a:t>ОБРАЗЕЦ ТЕКСТА</a:t>
            </a:r>
          </a:p>
        </p:txBody>
      </p:sp>
      <p:sp>
        <p:nvSpPr>
          <p:cNvPr id="18" name="Текст 4">
            <a:extLst>
              <a:ext uri="{FF2B5EF4-FFF2-40B4-BE49-F238E27FC236}">
                <a16:creationId xmlns="" xmlns:a16="http://schemas.microsoft.com/office/drawing/2014/main" id="{EAF7FE5E-C8C1-E64E-A6DD-18826DFE6AED}"/>
              </a:ext>
            </a:extLst>
          </p:cNvPr>
          <p:cNvSpPr>
            <a:spLocks noGrp="1"/>
          </p:cNvSpPr>
          <p:nvPr userDrawn="1">
            <p:ph type="body" sz="quarter" idx="12"/>
          </p:nvPr>
        </p:nvSpPr>
        <p:spPr>
          <a:xfrm>
            <a:off x="1000124" y="1687112"/>
            <a:ext cx="5181601" cy="4668570"/>
          </a:xfrm>
          <a:prstGeom prst="rect">
            <a:avLst/>
          </a:prstGeom>
        </p:spPr>
        <p:txBody>
          <a:bodyPr/>
          <a:lstStyle>
            <a:lvl1pPr marL="12700" indent="0" algn="l" defTabSz="914400" rtl="0" eaLnBrk="1" latinLnBrk="0" hangingPunct="1">
              <a:buNone/>
              <a:defRPr lang="ru-RU" sz="1450" kern="1200" spc="-10" dirty="0">
                <a:solidFill>
                  <a:srgbClr val="4D4D4D"/>
                </a:solidFill>
                <a:latin typeface="Arial"/>
                <a:ea typeface="+mn-ea"/>
                <a:cs typeface="Arial"/>
              </a:defRPr>
            </a:lvl1pPr>
          </a:lstStyle>
          <a:p>
            <a:pPr lvl="0"/>
            <a:r>
              <a:rPr lang="ru-RU" dirty="0"/>
              <a:t>Образец текста</a:t>
            </a:r>
          </a:p>
        </p:txBody>
      </p:sp>
      <p:sp>
        <p:nvSpPr>
          <p:cNvPr id="19" name="Текст 4">
            <a:extLst>
              <a:ext uri="{FF2B5EF4-FFF2-40B4-BE49-F238E27FC236}">
                <a16:creationId xmlns="" xmlns:a16="http://schemas.microsoft.com/office/drawing/2014/main" id="{EAF7FE5E-C8C1-E64E-A6DD-18826DFE6AED}"/>
              </a:ext>
            </a:extLst>
          </p:cNvPr>
          <p:cNvSpPr>
            <a:spLocks noGrp="1"/>
          </p:cNvSpPr>
          <p:nvPr userDrawn="1">
            <p:ph type="body" sz="quarter" idx="13"/>
          </p:nvPr>
        </p:nvSpPr>
        <p:spPr>
          <a:xfrm>
            <a:off x="6438901" y="1687112"/>
            <a:ext cx="5258990" cy="4668570"/>
          </a:xfrm>
          <a:prstGeom prst="rect">
            <a:avLst/>
          </a:prstGeom>
        </p:spPr>
        <p:txBody>
          <a:bodyPr/>
          <a:lstStyle>
            <a:lvl1pPr marL="12700" indent="0" algn="l" defTabSz="914400" rtl="0" eaLnBrk="1" latinLnBrk="0" hangingPunct="1">
              <a:buNone/>
              <a:defRPr lang="ru-RU" sz="1450" kern="1200" spc="-10" dirty="0">
                <a:solidFill>
                  <a:srgbClr val="4D4D4D"/>
                </a:solidFill>
                <a:latin typeface="Arial"/>
                <a:ea typeface="+mn-ea"/>
                <a:cs typeface="Arial"/>
              </a:defRPr>
            </a:lvl1pPr>
          </a:lstStyle>
          <a:p>
            <a:pPr lvl="0"/>
            <a:r>
              <a:rPr lang="ru-RU" dirty="0"/>
              <a:t>Образец текста</a:t>
            </a:r>
          </a:p>
        </p:txBody>
      </p:sp>
      <p:sp>
        <p:nvSpPr>
          <p:cNvPr id="11" name="Прямоугольник 10"/>
          <p:cNvSpPr/>
          <p:nvPr userDrawn="1"/>
        </p:nvSpPr>
        <p:spPr>
          <a:xfrm>
            <a:off x="0" y="1621784"/>
            <a:ext cx="219919" cy="4576940"/>
          </a:xfrm>
          <a:prstGeom prst="rect">
            <a:avLst/>
          </a:prstGeom>
          <a:solidFill>
            <a:srgbClr val="FFC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955829523"/>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Номер слайда 5">
            <a:extLst>
              <a:ext uri="{FF2B5EF4-FFF2-40B4-BE49-F238E27FC236}">
                <a16:creationId xmlns="" xmlns:a16="http://schemas.microsoft.com/office/drawing/2014/main" id="{34C9F204-1BDB-7848-90C8-213C0F4EBF36}"/>
              </a:ext>
            </a:extLst>
          </p:cNvPr>
          <p:cNvSpPr>
            <a:spLocks noGrp="1"/>
          </p:cNvSpPr>
          <p:nvPr>
            <p:ph type="sldNum" sz="quarter" idx="4"/>
          </p:nvPr>
        </p:nvSpPr>
        <p:spPr>
          <a:xfrm>
            <a:off x="9310907" y="6355682"/>
            <a:ext cx="2743200" cy="365125"/>
          </a:xfrm>
          <a:prstGeom prst="rect">
            <a:avLst/>
          </a:prstGeom>
        </p:spPr>
        <p:txBody>
          <a:bodyPr vert="horz" lIns="91440" tIns="45720" rIns="91440" bIns="45720" rtlCol="0" anchor="ctr"/>
          <a:lstStyle>
            <a:lvl1pPr algn="r">
              <a:defRPr sz="1600">
                <a:solidFill>
                  <a:schemeClr val="tx1">
                    <a:lumMod val="50000"/>
                    <a:lumOff val="50000"/>
                  </a:schemeClr>
                </a:solidFill>
                <a:latin typeface="Arial" panose="020B0604020202020204" pitchFamily="34" charset="0"/>
                <a:cs typeface="Arial" panose="020B0604020202020204" pitchFamily="34" charset="0"/>
              </a:defRPr>
            </a:lvl1pPr>
          </a:lstStyle>
          <a:p>
            <a:fld id="{41B81EEA-DF2A-1C47-9781-44818CAE4220}" type="slidenum">
              <a:rPr lang="ru-RU" smtClean="0"/>
              <a:pPr/>
              <a:t>‹#›</a:t>
            </a:fld>
            <a:endParaRPr lang="ru-RU"/>
          </a:p>
        </p:txBody>
      </p:sp>
    </p:spTree>
    <p:extLst>
      <p:ext uri="{BB962C8B-B14F-4D97-AF65-F5344CB8AC3E}">
        <p14:creationId xmlns:p14="http://schemas.microsoft.com/office/powerpoint/2010/main" val="2076459749"/>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6" r:id="rId3"/>
    <p:sldLayoutId id="2147483657" r:id="rId4"/>
    <p:sldLayoutId id="2147483660" r:id="rId5"/>
    <p:sldLayoutId id="2147483661" r:id="rId6"/>
    <p:sldLayoutId id="2147483665" r:id="rId7"/>
    <p:sldLayoutId id="2147483667" r:id="rId8"/>
    <p:sldLayoutId id="2147483662" r:id="rId9"/>
    <p:sldLayoutId id="2147483649" r:id="rId10"/>
    <p:sldLayoutId id="2147483656" r:id="rId11"/>
    <p:sldLayoutId id="2147483653" r:id="rId12"/>
    <p:sldLayoutId id="2147483654" r:id="rId13"/>
    <p:sldLayoutId id="2147483655" r:id="rId14"/>
    <p:sldLayoutId id="2147483668" r:id="rId15"/>
    <p:sldLayoutId id="2147483669" r:id="rId16"/>
    <p:sldLayoutId id="2147483650" r:id="rId17"/>
    <p:sldLayoutId id="2147483651"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1.xml"/><Relationship Id="rId16" Type="http://schemas.openxmlformats.org/officeDocument/2006/relationships/diagramColors" Target="../diagrams/colors3.xml"/><Relationship Id="rId1" Type="http://schemas.openxmlformats.org/officeDocument/2006/relationships/slideLayout" Target="../slideLayouts/slideLayout8.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hyperlink" Target="mailto:p60_mail@gks.ru" TargetMode="External"/><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a:extLst>
              <a:ext uri="{FF2B5EF4-FFF2-40B4-BE49-F238E27FC236}">
                <a16:creationId xmlns="" xmlns:a16="http://schemas.microsoft.com/office/drawing/2014/main" id="{53286E74-61A2-4F41-80F2-B0128466BF8C}"/>
              </a:ext>
            </a:extLst>
          </p:cNvPr>
          <p:cNvSpPr>
            <a:spLocks noGrp="1"/>
          </p:cNvSpPr>
          <p:nvPr>
            <p:ph type="body" sz="quarter" idx="10"/>
          </p:nvPr>
        </p:nvSpPr>
        <p:spPr>
          <a:xfrm>
            <a:off x="3692587" y="3466084"/>
            <a:ext cx="8381650" cy="1421928"/>
          </a:xfrm>
        </p:spPr>
        <p:txBody>
          <a:bodyPr/>
          <a:lstStyle/>
          <a:p>
            <a:pPr algn="ctr"/>
            <a:r>
              <a:rPr lang="ru-RU" sz="2400" dirty="0"/>
              <a:t>Особенности и порядок заполнения  формы федерального статистического наблюдения № 4-инновация «Сведения об инновационной деятельности организации»</a:t>
            </a:r>
          </a:p>
        </p:txBody>
      </p:sp>
      <p:sp>
        <p:nvSpPr>
          <p:cNvPr id="5" name="Текст 4">
            <a:extLst>
              <a:ext uri="{FF2B5EF4-FFF2-40B4-BE49-F238E27FC236}">
                <a16:creationId xmlns="" xmlns:a16="http://schemas.microsoft.com/office/drawing/2014/main" id="{F87F880A-BB26-504E-B030-60B2AB4C030B}"/>
              </a:ext>
            </a:extLst>
          </p:cNvPr>
          <p:cNvSpPr>
            <a:spLocks noGrp="1"/>
          </p:cNvSpPr>
          <p:nvPr>
            <p:ph type="body" sz="quarter" idx="11"/>
          </p:nvPr>
        </p:nvSpPr>
        <p:spPr>
          <a:xfrm>
            <a:off x="5570310" y="5529762"/>
            <a:ext cx="6273346" cy="1200842"/>
          </a:xfrm>
        </p:spPr>
        <p:txBody>
          <a:bodyPr/>
          <a:lstStyle/>
          <a:p>
            <a:pPr algn="r"/>
            <a:r>
              <a:rPr lang="ru-RU" sz="1600" dirty="0">
                <a:solidFill>
                  <a:srgbClr val="334286"/>
                </a:solidFill>
              </a:rPr>
              <a:t>Дмитриева Вера Васильевна</a:t>
            </a:r>
          </a:p>
          <a:p>
            <a:pPr algn="r"/>
            <a:r>
              <a:rPr lang="ru-RU" sz="1400" dirty="0">
                <a:solidFill>
                  <a:srgbClr val="334286"/>
                </a:solidFill>
              </a:rPr>
              <a:t>Главный специалист-эксперт статистики </a:t>
            </a:r>
          </a:p>
          <a:p>
            <a:pPr algn="r"/>
            <a:r>
              <a:rPr lang="ru-RU" sz="1400" dirty="0">
                <a:solidFill>
                  <a:srgbClr val="334286"/>
                </a:solidFill>
              </a:rPr>
              <a:t>рыночных услуг, труда, образования </a:t>
            </a:r>
          </a:p>
          <a:p>
            <a:pPr algn="r"/>
            <a:r>
              <a:rPr lang="ru-RU" sz="1400" dirty="0">
                <a:solidFill>
                  <a:srgbClr val="334286"/>
                </a:solidFill>
              </a:rPr>
              <a:t>науки и инноваций</a:t>
            </a:r>
          </a:p>
        </p:txBody>
      </p:sp>
    </p:spTree>
    <p:extLst>
      <p:ext uri="{BB962C8B-B14F-4D97-AF65-F5344CB8AC3E}">
        <p14:creationId xmlns:p14="http://schemas.microsoft.com/office/powerpoint/2010/main" val="27264604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4"/>
          </p:nvPr>
        </p:nvSpPr>
        <p:spPr/>
        <p:txBody>
          <a:bodyPr/>
          <a:lstStyle/>
          <a:p>
            <a:fld id="{41B81EEA-DF2A-1C47-9781-44818CAE4220}" type="slidenum">
              <a:rPr lang="ru-RU" smtClean="0"/>
              <a:pPr/>
              <a:t>10</a:t>
            </a:fld>
            <a:endParaRPr lang="ru-RU"/>
          </a:p>
        </p:txBody>
      </p:sp>
      <p:sp>
        <p:nvSpPr>
          <p:cNvPr id="8" name="Текст 7"/>
          <p:cNvSpPr>
            <a:spLocks noGrp="1"/>
          </p:cNvSpPr>
          <p:nvPr>
            <p:ph type="body" sz="quarter" idx="10"/>
          </p:nvPr>
        </p:nvSpPr>
        <p:spPr>
          <a:xfrm>
            <a:off x="292220" y="536138"/>
            <a:ext cx="11431207" cy="2608956"/>
          </a:xfrm>
        </p:spPr>
        <p:txBody>
          <a:bodyPr/>
          <a:lstStyle/>
          <a:p>
            <a:pPr indent="457200" algn="just">
              <a:spcBef>
                <a:spcPts val="0"/>
              </a:spcBef>
            </a:pPr>
            <a:r>
              <a:rPr lang="ru-RU" sz="1800" dirty="0"/>
              <a:t>В разделе 2 «Инновационная активность организации» по строкам 201</a:t>
            </a:r>
            <a:r>
              <a:rPr lang="ru-RU" sz="1800" dirty="0">
                <a:sym typeface="Symbol" panose="05050102010706020507" pitchFamily="18" charset="2"/>
              </a:rPr>
              <a:t></a:t>
            </a:r>
            <a:r>
              <a:rPr lang="ru-RU" sz="1800" dirty="0"/>
              <a:t>202 проставляется код «1», если организация имела хотя бы одну инновацию, соответственно </a:t>
            </a:r>
            <a:r>
              <a:rPr lang="ru-RU" sz="1800" b="1" dirty="0">
                <a:solidFill>
                  <a:srgbClr val="FF0000"/>
                </a:solidFill>
              </a:rPr>
              <a:t>продуктовую (строка 201) или процессную (строка 202).</a:t>
            </a:r>
          </a:p>
          <a:p>
            <a:pPr indent="457200" algn="just">
              <a:spcBef>
                <a:spcPts val="0"/>
              </a:spcBef>
            </a:pPr>
            <a:r>
              <a:rPr lang="ru-RU" sz="1800" dirty="0"/>
              <a:t>Если организация имела процессные инновации, и по строке 202 отмечен код «1», то заполняются строки 203</a:t>
            </a:r>
            <a:r>
              <a:rPr lang="ru-RU" sz="1800" dirty="0">
                <a:sym typeface="Symbol" panose="05050102010706020507" pitchFamily="18" charset="2"/>
              </a:rPr>
              <a:t></a:t>
            </a:r>
            <a:r>
              <a:rPr lang="ru-RU" sz="1800" dirty="0"/>
              <a:t>210.</a:t>
            </a:r>
          </a:p>
          <a:p>
            <a:pPr indent="457200" algn="just">
              <a:spcBef>
                <a:spcPts val="0"/>
              </a:spcBef>
            </a:pPr>
            <a:r>
              <a:rPr lang="ru-RU" sz="1800" dirty="0"/>
              <a:t>Если организация имела </a:t>
            </a:r>
            <a:r>
              <a:rPr lang="ru-RU" sz="1800" b="1" dirty="0">
                <a:solidFill>
                  <a:srgbClr val="D60204"/>
                </a:solidFill>
              </a:rPr>
              <a:t>только продуктовые инновации </a:t>
            </a:r>
            <a:r>
              <a:rPr lang="ru-RU" sz="1800" dirty="0"/>
              <a:t>(строка 201=1), то по строкам 202-209 необходимо проставить код «2», также заполняется строка 210 (выбрать оценочный код).</a:t>
            </a:r>
          </a:p>
          <a:p>
            <a:pPr indent="457200" algn="just">
              <a:spcBef>
                <a:spcPts val="0"/>
              </a:spcBef>
            </a:pPr>
            <a:r>
              <a:rPr lang="ru-RU" sz="1800" dirty="0"/>
              <a:t>Если организация не имела инноваций, то по строкам 201-210 необходимо проставить код «2».</a:t>
            </a:r>
            <a:endParaRPr lang="ru-RU" sz="1600" dirty="0"/>
          </a:p>
          <a:p>
            <a:endParaRPr lang="ru-RU" sz="2000" dirty="0"/>
          </a:p>
          <a:p>
            <a:endParaRPr lang="ru-RU" sz="2000" dirty="0"/>
          </a:p>
          <a:p>
            <a:endParaRPr lang="ru-RU" dirty="0"/>
          </a:p>
        </p:txBody>
      </p:sp>
      <p:pic>
        <p:nvPicPr>
          <p:cNvPr id="7" name="Рисунок 6"/>
          <p:cNvPicPr>
            <a:picLocks noChangeAspect="1"/>
          </p:cNvPicPr>
          <p:nvPr/>
        </p:nvPicPr>
        <p:blipFill rotWithShape="1">
          <a:blip r:embed="rId2"/>
          <a:srcRect l="16895" t="24647" r="17911" b="33642"/>
          <a:stretch/>
        </p:blipFill>
        <p:spPr>
          <a:xfrm>
            <a:off x="1040038" y="3145094"/>
            <a:ext cx="9935570" cy="3575713"/>
          </a:xfrm>
          <a:prstGeom prst="rect">
            <a:avLst/>
          </a:prstGeom>
        </p:spPr>
      </p:pic>
    </p:spTree>
    <p:extLst>
      <p:ext uri="{BB962C8B-B14F-4D97-AF65-F5344CB8AC3E}">
        <p14:creationId xmlns:p14="http://schemas.microsoft.com/office/powerpoint/2010/main" val="25674793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 xmlns:a16="http://schemas.microsoft.com/office/drawing/2014/main" id="{EF0E1CF4-B4D9-475D-848A-1DFE2E94FE6F}"/>
              </a:ext>
            </a:extLst>
          </p:cNvPr>
          <p:cNvSpPr>
            <a:spLocks noGrp="1"/>
          </p:cNvSpPr>
          <p:nvPr>
            <p:ph type="sldNum" sz="quarter" idx="4"/>
          </p:nvPr>
        </p:nvSpPr>
        <p:spPr/>
        <p:txBody>
          <a:bodyPr/>
          <a:lstStyle/>
          <a:p>
            <a:fld id="{41B81EEA-DF2A-1C47-9781-44818CAE4220}" type="slidenum">
              <a:rPr lang="ru-RU" smtClean="0"/>
              <a:pPr/>
              <a:t>11</a:t>
            </a:fld>
            <a:endParaRPr lang="ru-RU" dirty="0"/>
          </a:p>
        </p:txBody>
      </p:sp>
      <p:sp>
        <p:nvSpPr>
          <p:cNvPr id="3" name="Текст 2">
            <a:extLst>
              <a:ext uri="{FF2B5EF4-FFF2-40B4-BE49-F238E27FC236}">
                <a16:creationId xmlns="" xmlns:a16="http://schemas.microsoft.com/office/drawing/2014/main" id="{C6298FA1-BE95-4D3F-B5E5-F7D81B1EA068}"/>
              </a:ext>
            </a:extLst>
          </p:cNvPr>
          <p:cNvSpPr>
            <a:spLocks noGrp="1"/>
          </p:cNvSpPr>
          <p:nvPr>
            <p:ph type="body" sz="quarter" idx="10"/>
          </p:nvPr>
        </p:nvSpPr>
        <p:spPr>
          <a:xfrm>
            <a:off x="1095344" y="569157"/>
            <a:ext cx="10001312" cy="571666"/>
          </a:xfrm>
        </p:spPr>
        <p:txBody>
          <a:bodyPr/>
          <a:lstStyle/>
          <a:p>
            <a:pPr algn="ctr"/>
            <a:r>
              <a:rPr lang="ru-RU" dirty="0"/>
              <a:t>Раздел 2. Инновационная активность организации </a:t>
            </a:r>
          </a:p>
        </p:txBody>
      </p:sp>
      <p:pic>
        <p:nvPicPr>
          <p:cNvPr id="5" name="Рисунок 4">
            <a:extLst>
              <a:ext uri="{FF2B5EF4-FFF2-40B4-BE49-F238E27FC236}">
                <a16:creationId xmlns="" xmlns:a16="http://schemas.microsoft.com/office/drawing/2014/main" id="{444B0140-1363-446A-985E-C52595F998A1}"/>
              </a:ext>
            </a:extLst>
          </p:cNvPr>
          <p:cNvPicPr>
            <a:picLocks noChangeAspect="1"/>
          </p:cNvPicPr>
          <p:nvPr/>
        </p:nvPicPr>
        <p:blipFill rotWithShape="1">
          <a:blip r:embed="rId2"/>
          <a:srcRect l="20923" t="62731" r="22302" b="18983"/>
          <a:stretch/>
        </p:blipFill>
        <p:spPr>
          <a:xfrm>
            <a:off x="1337754" y="3429000"/>
            <a:ext cx="9344753" cy="1881052"/>
          </a:xfrm>
          <a:prstGeom prst="rect">
            <a:avLst/>
          </a:prstGeom>
        </p:spPr>
      </p:pic>
      <p:sp>
        <p:nvSpPr>
          <p:cNvPr id="6" name="Текст 2">
            <a:extLst>
              <a:ext uri="{FF2B5EF4-FFF2-40B4-BE49-F238E27FC236}">
                <a16:creationId xmlns="" xmlns:a16="http://schemas.microsoft.com/office/drawing/2014/main" id="{FC40C0CC-7884-4565-A1C2-FFF106FD59BB}"/>
              </a:ext>
            </a:extLst>
          </p:cNvPr>
          <p:cNvSpPr txBox="1">
            <a:spLocks/>
          </p:cNvSpPr>
          <p:nvPr/>
        </p:nvSpPr>
        <p:spPr>
          <a:xfrm>
            <a:off x="478971" y="1313418"/>
            <a:ext cx="11713029" cy="2500935"/>
          </a:xfrm>
          <a:prstGeom prst="rect">
            <a:avLst/>
          </a:prstGeom>
        </p:spPr>
        <p:txBody>
          <a:bodyPr anchor="t"/>
          <a:lstStyle>
            <a:lvl1pPr marL="0" indent="0" algn="l" defTabSz="914400" rtl="0" eaLnBrk="1" latinLnBrk="0" hangingPunct="1">
              <a:lnSpc>
                <a:spcPct val="100000"/>
              </a:lnSpc>
              <a:spcBef>
                <a:spcPts val="1000"/>
              </a:spcBef>
              <a:buFont typeface="Arial" panose="020B0604020202020204" pitchFamily="34" charset="0"/>
              <a:buNone/>
              <a:defRPr sz="2800" kern="1200">
                <a:solidFill>
                  <a:srgbClr val="33428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ru-RU" sz="1600" dirty="0"/>
              <a:t>Организация, имевшая в течение последних трех лет завершенные инновации </a:t>
            </a:r>
            <a:r>
              <a:rPr lang="ru-RU" sz="1600" b="1" dirty="0">
                <a:solidFill>
                  <a:srgbClr val="D60204"/>
                </a:solidFill>
              </a:rPr>
              <a:t>(стр. 201 и/или 202 = 1)</a:t>
            </a:r>
            <a:r>
              <a:rPr lang="ru-RU" sz="1600" dirty="0"/>
              <a:t>, в </a:t>
            </a:r>
            <a:r>
              <a:rPr lang="ru-RU" sz="1600" b="1" dirty="0">
                <a:solidFill>
                  <a:srgbClr val="D60204"/>
                </a:solidFill>
              </a:rPr>
              <a:t>строках 211</a:t>
            </a:r>
            <a:r>
              <a:rPr lang="ru-RU" sz="1600" b="1" dirty="0">
                <a:solidFill>
                  <a:srgbClr val="D60204"/>
                </a:solidFill>
                <a:sym typeface="Symbol"/>
              </a:rPr>
              <a:t>,</a:t>
            </a:r>
            <a:r>
              <a:rPr lang="ru-RU" sz="1600" b="1" dirty="0">
                <a:solidFill>
                  <a:srgbClr val="D60204"/>
                </a:solidFill>
              </a:rPr>
              <a:t>212</a:t>
            </a:r>
            <a:r>
              <a:rPr lang="ru-RU" sz="1600" dirty="0"/>
              <a:t> указывает кто разрабатывал эти инновации. </a:t>
            </a:r>
          </a:p>
          <a:p>
            <a:pPr algn="ctr"/>
            <a:r>
              <a:rPr lang="ru-RU" sz="1600" dirty="0"/>
              <a:t>Если строка 201 =1, то должна быть заполнена строка 211</a:t>
            </a:r>
          </a:p>
          <a:p>
            <a:pPr algn="ctr"/>
            <a:r>
              <a:rPr lang="ru-RU" sz="1600" dirty="0"/>
              <a:t>Если строка 202 = 1, то должна быть заполнена строка 212</a:t>
            </a:r>
          </a:p>
          <a:p>
            <a:pPr algn="ctr"/>
            <a:endParaRPr lang="ru-RU" sz="1600" dirty="0"/>
          </a:p>
          <a:p>
            <a:pPr algn="ctr"/>
            <a:r>
              <a:rPr lang="ru-RU" sz="1600" dirty="0"/>
              <a:t>Если в строки </a:t>
            </a:r>
            <a:r>
              <a:rPr lang="ru-RU" sz="1600" b="1" dirty="0">
                <a:solidFill>
                  <a:srgbClr val="D60204"/>
                </a:solidFill>
              </a:rPr>
              <a:t>стр. 201 и/или 202 = 2, то строки 211,212 не заполняются.</a:t>
            </a:r>
            <a:r>
              <a:rPr lang="ru-RU" sz="1600" dirty="0">
                <a:solidFill>
                  <a:srgbClr val="D60204"/>
                </a:solidFill>
              </a:rPr>
              <a:t> </a:t>
            </a:r>
          </a:p>
        </p:txBody>
      </p:sp>
    </p:spTree>
    <p:extLst>
      <p:ext uri="{BB962C8B-B14F-4D97-AF65-F5344CB8AC3E}">
        <p14:creationId xmlns:p14="http://schemas.microsoft.com/office/powerpoint/2010/main" val="10766063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4"/>
          </p:nvPr>
        </p:nvSpPr>
        <p:spPr/>
        <p:txBody>
          <a:bodyPr/>
          <a:lstStyle/>
          <a:p>
            <a:fld id="{41B81EEA-DF2A-1C47-9781-44818CAE4220}" type="slidenum">
              <a:rPr lang="ru-RU" smtClean="0"/>
              <a:pPr/>
              <a:t>12</a:t>
            </a:fld>
            <a:endParaRPr lang="ru-RU"/>
          </a:p>
        </p:txBody>
      </p:sp>
      <p:sp>
        <p:nvSpPr>
          <p:cNvPr id="4" name="Текст 3"/>
          <p:cNvSpPr>
            <a:spLocks noGrp="1"/>
          </p:cNvSpPr>
          <p:nvPr>
            <p:ph type="body" sz="quarter" idx="10"/>
          </p:nvPr>
        </p:nvSpPr>
        <p:spPr>
          <a:xfrm>
            <a:off x="1435220" y="276365"/>
            <a:ext cx="10316898" cy="936897"/>
          </a:xfrm>
        </p:spPr>
        <p:txBody>
          <a:bodyPr/>
          <a:lstStyle/>
          <a:p>
            <a:pPr algn="ctr"/>
            <a:r>
              <a:rPr lang="ru-RU" dirty="0"/>
              <a:t>Примеры </a:t>
            </a:r>
            <a:r>
              <a:rPr lang="ru-RU" dirty="0" smtClean="0"/>
              <a:t>инноваций </a:t>
            </a:r>
            <a:r>
              <a:rPr lang="ru-RU" dirty="0"/>
              <a:t>в промышленном производстве</a:t>
            </a:r>
          </a:p>
        </p:txBody>
      </p:sp>
      <p:graphicFrame>
        <p:nvGraphicFramePr>
          <p:cNvPr id="7" name="Таблица 6"/>
          <p:cNvGraphicFramePr>
            <a:graphicFrameLocks noGrp="1"/>
          </p:cNvGraphicFramePr>
          <p:nvPr>
            <p:extLst>
              <p:ext uri="{D42A27DB-BD31-4B8C-83A1-F6EECF244321}">
                <p14:modId xmlns:p14="http://schemas.microsoft.com/office/powerpoint/2010/main" val="3017375890"/>
              </p:ext>
            </p:extLst>
          </p:nvPr>
        </p:nvGraphicFramePr>
        <p:xfrm>
          <a:off x="400627" y="815802"/>
          <a:ext cx="5646882" cy="5647344"/>
        </p:xfrm>
        <a:graphic>
          <a:graphicData uri="http://schemas.openxmlformats.org/drawingml/2006/table">
            <a:tbl>
              <a:tblPr firstRow="1" bandRow="1">
                <a:tableStyleId>{5C22544A-7EE6-4342-B048-85BDC9FD1C3A}</a:tableStyleId>
              </a:tblPr>
              <a:tblGrid>
                <a:gridCol w="5646882">
                  <a:extLst>
                    <a:ext uri="{9D8B030D-6E8A-4147-A177-3AD203B41FA5}">
                      <a16:colId xmlns="" xmlns:a16="http://schemas.microsoft.com/office/drawing/2014/main" val="20000"/>
                    </a:ext>
                  </a:extLst>
                </a:gridCol>
              </a:tblGrid>
              <a:tr h="357226">
                <a:tc>
                  <a:txBody>
                    <a:bodyPr/>
                    <a:lstStyle/>
                    <a:p>
                      <a:pPr algn="ctr"/>
                      <a:r>
                        <a:rPr lang="ru-RU" sz="1400" dirty="0"/>
                        <a:t>Продуктовые инновации</a:t>
                      </a:r>
                    </a:p>
                  </a:txBody>
                  <a:tcPr/>
                </a:tc>
                <a:extLst>
                  <a:ext uri="{0D108BD9-81ED-4DB2-BD59-A6C34878D82A}">
                    <a16:rowId xmlns="" xmlns:a16="http://schemas.microsoft.com/office/drawing/2014/main" val="10000"/>
                  </a:ext>
                </a:extLst>
              </a:tr>
              <a:tr h="6746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t>- замена существующих материалов материалами с улучшенными характеристиками (воздухопроницаемые ткани, легкие, но прочные композиты, экологически безопасные пластмассы и так далее);</a:t>
                      </a:r>
                    </a:p>
                  </a:txBody>
                  <a:tcPr/>
                </a:tc>
                <a:extLst>
                  <a:ext uri="{0D108BD9-81ED-4DB2-BD59-A6C34878D82A}">
                    <a16:rowId xmlns="" xmlns:a16="http://schemas.microsoft.com/office/drawing/2014/main" val="10001"/>
                  </a:ext>
                </a:extLst>
              </a:tr>
              <a:tr h="479736">
                <a:tc>
                  <a:txBody>
                    <a:bodyPr/>
                    <a:lstStyle/>
                    <a:p>
                      <a:r>
                        <a:rPr lang="ru-RU" sz="1200" dirty="0"/>
                        <a:t>- первое производство хлебобулочных изделий из нетрадиционного сырья (с использованием льняной или кукурузной муки);</a:t>
                      </a:r>
                    </a:p>
                  </a:txBody>
                  <a:tcPr/>
                </a:tc>
                <a:extLst>
                  <a:ext uri="{0D108BD9-81ED-4DB2-BD59-A6C34878D82A}">
                    <a16:rowId xmlns="" xmlns:a16="http://schemas.microsoft.com/office/drawing/2014/main" val="10002"/>
                  </a:ext>
                </a:extLst>
              </a:tr>
              <a:tr h="675309">
                <a:tc>
                  <a:txBody>
                    <a:bodyPr/>
                    <a:lstStyle/>
                    <a:p>
                      <a:r>
                        <a:rPr lang="ru-RU" sz="1200" dirty="0"/>
                        <a:t>- внедрение значительных изменений в дизайн продукции (изменение формы, добавление новых функций и тому подобное)</a:t>
                      </a:r>
                    </a:p>
                  </a:txBody>
                  <a:tcPr/>
                </a:tc>
                <a:extLst>
                  <a:ext uri="{0D108BD9-81ED-4DB2-BD59-A6C34878D82A}">
                    <a16:rowId xmlns="" xmlns:a16="http://schemas.microsoft.com/office/drawing/2014/main" val="10003"/>
                  </a:ext>
                </a:extLst>
              </a:tr>
              <a:tr h="8695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t>-добавление новых функций: велосипедные фонари, которые можно заряжать через USB-порт, мусорные баки, которые сигнализируют, когда они заполнены, продукты, которые могут складываться для удобного хранения, новые приложения для смартфонов и т.д.</a:t>
                      </a:r>
                    </a:p>
                  </a:txBody>
                  <a:tcPr/>
                </a:tc>
                <a:extLst>
                  <a:ext uri="{0D108BD9-81ED-4DB2-BD59-A6C34878D82A}">
                    <a16:rowId xmlns="" xmlns:a16="http://schemas.microsoft.com/office/drawing/2014/main" val="10004"/>
                  </a:ext>
                </a:extLst>
              </a:tr>
              <a:tr h="6446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t>- запуск производства молочных продуктов с пониженным содержанием жиров;</a:t>
                      </a:r>
                    </a:p>
                    <a:p>
                      <a:endParaRPr lang="ru-RU" sz="1200" dirty="0"/>
                    </a:p>
                  </a:txBody>
                  <a:tcPr/>
                </a:tc>
                <a:extLst>
                  <a:ext uri="{0D108BD9-81ED-4DB2-BD59-A6C34878D82A}">
                    <a16:rowId xmlns="" xmlns:a16="http://schemas.microsoft.com/office/drawing/2014/main" val="10005"/>
                  </a:ext>
                </a:extLst>
              </a:tr>
              <a:tr h="674628">
                <a:tc>
                  <a:txBody>
                    <a:bodyPr/>
                    <a:lstStyle/>
                    <a:p>
                      <a:r>
                        <a:rPr lang="ru-RU" sz="1200" dirty="0"/>
                        <a:t>- производство газовых плит с новыми функциональными возможностями: </a:t>
                      </a:r>
                      <a:r>
                        <a:rPr lang="ru-RU" sz="1200" dirty="0" err="1"/>
                        <a:t>электроподжиг</a:t>
                      </a:r>
                      <a:r>
                        <a:rPr lang="ru-RU" sz="1200" dirty="0"/>
                        <a:t>, </a:t>
                      </a:r>
                      <a:r>
                        <a:rPr lang="ru-RU" sz="1200" dirty="0" err="1"/>
                        <a:t>термоуказатель</a:t>
                      </a:r>
                      <a:r>
                        <a:rPr lang="ru-RU" sz="1200" dirty="0"/>
                        <a:t>, газ-контроль духовки;</a:t>
                      </a:r>
                    </a:p>
                  </a:txBody>
                  <a:tcPr/>
                </a:tc>
                <a:extLst>
                  <a:ext uri="{0D108BD9-81ED-4DB2-BD59-A6C34878D82A}">
                    <a16:rowId xmlns="" xmlns:a16="http://schemas.microsoft.com/office/drawing/2014/main" val="10006"/>
                  </a:ext>
                </a:extLst>
              </a:tr>
              <a:tr h="479736">
                <a:tc>
                  <a:txBody>
                    <a:bodyPr/>
                    <a:lstStyle/>
                    <a:p>
                      <a:r>
                        <a:rPr lang="ru-RU" sz="1200" dirty="0"/>
                        <a:t>- производство варочной панели, оснащенной новой более надежной системой защиты от утечки газа.</a:t>
                      </a:r>
                    </a:p>
                  </a:txBody>
                  <a:tcPr/>
                </a:tc>
                <a:extLst>
                  <a:ext uri="{0D108BD9-81ED-4DB2-BD59-A6C34878D82A}">
                    <a16:rowId xmlns="" xmlns:a16="http://schemas.microsoft.com/office/drawing/2014/main" val="10007"/>
                  </a:ext>
                </a:extLst>
              </a:tr>
              <a:tr h="791915">
                <a:tc>
                  <a:txBody>
                    <a:bodyPr/>
                    <a:lstStyle/>
                    <a:p>
                      <a:r>
                        <a:rPr lang="ru-RU" sz="1200" dirty="0"/>
                        <a:t>- запуск производства йогуртов, производимых с использованием новых типов бактериальных культур</a:t>
                      </a:r>
                    </a:p>
                  </a:txBody>
                  <a:tcPr/>
                </a:tc>
                <a:extLst>
                  <a:ext uri="{0D108BD9-81ED-4DB2-BD59-A6C34878D82A}">
                    <a16:rowId xmlns="" xmlns:a16="http://schemas.microsoft.com/office/drawing/2014/main" val="10008"/>
                  </a:ext>
                </a:extLst>
              </a:tr>
            </a:tbl>
          </a:graphicData>
        </a:graphic>
      </p:graphicFrame>
      <p:graphicFrame>
        <p:nvGraphicFramePr>
          <p:cNvPr id="8" name="Таблица 7"/>
          <p:cNvGraphicFramePr>
            <a:graphicFrameLocks noGrp="1"/>
          </p:cNvGraphicFramePr>
          <p:nvPr>
            <p:extLst>
              <p:ext uri="{D42A27DB-BD31-4B8C-83A1-F6EECF244321}">
                <p14:modId xmlns:p14="http://schemas.microsoft.com/office/powerpoint/2010/main" val="159354965"/>
              </p:ext>
            </p:extLst>
          </p:nvPr>
        </p:nvGraphicFramePr>
        <p:xfrm>
          <a:off x="6105236" y="815801"/>
          <a:ext cx="5646882" cy="5647344"/>
        </p:xfrm>
        <a:graphic>
          <a:graphicData uri="http://schemas.openxmlformats.org/drawingml/2006/table">
            <a:tbl>
              <a:tblPr firstRow="1" bandRow="1">
                <a:tableStyleId>{5C22544A-7EE6-4342-B048-85BDC9FD1C3A}</a:tableStyleId>
              </a:tblPr>
              <a:tblGrid>
                <a:gridCol w="5646882">
                  <a:extLst>
                    <a:ext uri="{9D8B030D-6E8A-4147-A177-3AD203B41FA5}">
                      <a16:colId xmlns="" xmlns:a16="http://schemas.microsoft.com/office/drawing/2014/main" val="20000"/>
                    </a:ext>
                  </a:extLst>
                </a:gridCol>
              </a:tblGrid>
              <a:tr h="363142">
                <a:tc>
                  <a:txBody>
                    <a:bodyPr/>
                    <a:lstStyle/>
                    <a:p>
                      <a:pPr algn="ctr"/>
                      <a:r>
                        <a:rPr lang="ru-RU" sz="1400" dirty="0"/>
                        <a:t>Процессные инновации</a:t>
                      </a:r>
                    </a:p>
                  </a:txBody>
                  <a:tcPr/>
                </a:tc>
                <a:extLst>
                  <a:ext uri="{0D108BD9-81ED-4DB2-BD59-A6C34878D82A}">
                    <a16:rowId xmlns="" xmlns:a16="http://schemas.microsoft.com/office/drawing/2014/main" val="10000"/>
                  </a:ext>
                </a:extLst>
              </a:tr>
              <a:tr h="660248">
                <a:tc>
                  <a:txBody>
                    <a:bodyPr/>
                    <a:lstStyle/>
                    <a:p>
                      <a:r>
                        <a:rPr lang="ru-RU" sz="1200" dirty="0"/>
                        <a:t>- внедрение системы ультразвукового контроля за дефектами, обеспечивающей снижение доли брака на финальной стадии производства;</a:t>
                      </a:r>
                    </a:p>
                  </a:txBody>
                  <a:tcPr/>
                </a:tc>
                <a:extLst>
                  <a:ext uri="{0D108BD9-81ED-4DB2-BD59-A6C34878D82A}">
                    <a16:rowId xmlns="" xmlns:a16="http://schemas.microsoft.com/office/drawing/2014/main" val="10001"/>
                  </a:ext>
                </a:extLst>
              </a:tr>
              <a:tr h="5106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t>- внедрение новой формы гарантийного обслуживания, пост гарантийного ремонта продукции.</a:t>
                      </a:r>
                    </a:p>
                  </a:txBody>
                  <a:tcPr/>
                </a:tc>
                <a:extLst>
                  <a:ext uri="{0D108BD9-81ED-4DB2-BD59-A6C34878D82A}">
                    <a16:rowId xmlns="" xmlns:a16="http://schemas.microsoft.com/office/drawing/2014/main" val="10002"/>
                  </a:ext>
                </a:extLst>
              </a:tr>
              <a:tr h="642772">
                <a:tc>
                  <a:txBody>
                    <a:bodyPr/>
                    <a:lstStyle/>
                    <a:p>
                      <a:r>
                        <a:rPr lang="ru-RU" sz="1200" dirty="0"/>
                        <a:t>- внедрение в производство новых методов обработки сырья, снижающих материальные или энергетические затраты на единицу продукции;</a:t>
                      </a:r>
                    </a:p>
                  </a:txBody>
                  <a:tcPr/>
                </a:tc>
                <a:extLst>
                  <a:ext uri="{0D108BD9-81ED-4DB2-BD59-A6C34878D82A}">
                    <a16:rowId xmlns="" xmlns:a16="http://schemas.microsoft.com/office/drawing/2014/main" val="10003"/>
                  </a:ext>
                </a:extLst>
              </a:tr>
              <a:tr h="8666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t>- внедрение новой технологии выплавки стали и прокатки, обеспечивающей низкую себестоимость и высокое качество продукции;</a:t>
                      </a:r>
                    </a:p>
                  </a:txBody>
                  <a:tcPr/>
                </a:tc>
                <a:extLst>
                  <a:ext uri="{0D108BD9-81ED-4DB2-BD59-A6C34878D82A}">
                    <a16:rowId xmlns="" xmlns:a16="http://schemas.microsoft.com/office/drawing/2014/main" val="10004"/>
                  </a:ext>
                </a:extLst>
              </a:tr>
              <a:tr h="6234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t>-внедрение технологии </a:t>
                      </a:r>
                      <a:r>
                        <a:rPr lang="ru-RU" sz="1200" dirty="0" err="1"/>
                        <a:t>биорефайнинга</a:t>
                      </a:r>
                      <a:r>
                        <a:rPr lang="ru-RU" sz="1200" dirty="0"/>
                        <a:t> в деревообрабатывающей промышленности, в результате которой получаются новые виды конструкционных материалов;</a:t>
                      </a:r>
                    </a:p>
                  </a:txBody>
                  <a:tcPr/>
                </a:tc>
                <a:extLst>
                  <a:ext uri="{0D108BD9-81ED-4DB2-BD59-A6C34878D82A}">
                    <a16:rowId xmlns="" xmlns:a16="http://schemas.microsoft.com/office/drawing/2014/main" val="10005"/>
                  </a:ext>
                </a:extLst>
              </a:tr>
              <a:tr h="644236">
                <a:tc>
                  <a:txBody>
                    <a:bodyPr/>
                    <a:lstStyle/>
                    <a:p>
                      <a:r>
                        <a:rPr lang="ru-RU" sz="1200" dirty="0"/>
                        <a:t>- внедрение этапа термической обработки на линии протяжного отжига, в результате которого  улучшено качество, </a:t>
                      </a:r>
                    </a:p>
                    <a:p>
                      <a:r>
                        <a:rPr lang="ru-RU" sz="1200" dirty="0"/>
                        <a:t>в том числе прочностные свойства, продукции;</a:t>
                      </a:r>
                    </a:p>
                  </a:txBody>
                  <a:tcPr/>
                </a:tc>
                <a:extLst>
                  <a:ext uri="{0D108BD9-81ED-4DB2-BD59-A6C34878D82A}">
                    <a16:rowId xmlns="" xmlns:a16="http://schemas.microsoft.com/office/drawing/2014/main" val="10006"/>
                  </a:ext>
                </a:extLst>
              </a:tr>
              <a:tr h="370840">
                <a:tc>
                  <a:txBody>
                    <a:bodyPr/>
                    <a:lstStyle/>
                    <a:p>
                      <a:r>
                        <a:rPr lang="ru-RU" sz="1200" dirty="0"/>
                        <a:t>- задействование в черной металлургии карусельной печи, снижающей напряжение в подовой части печи;</a:t>
                      </a:r>
                    </a:p>
                  </a:txBody>
                  <a:tcPr/>
                </a:tc>
                <a:extLst>
                  <a:ext uri="{0D108BD9-81ED-4DB2-BD59-A6C34878D82A}">
                    <a16:rowId xmlns="" xmlns:a16="http://schemas.microsoft.com/office/drawing/2014/main" val="10007"/>
                  </a:ext>
                </a:extLst>
              </a:tr>
              <a:tr h="862445">
                <a:tc>
                  <a:txBody>
                    <a:bodyPr/>
                    <a:lstStyle/>
                    <a:p>
                      <a:r>
                        <a:rPr lang="ru-RU" sz="1200" dirty="0"/>
                        <a:t>- старт использования при плавке чугуна и стали синтетического легкоплавкого флюса, помогающего увеличить способность шлаков к рафинированию</a:t>
                      </a:r>
                    </a:p>
                  </a:txBody>
                  <a:tcPr/>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12755890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4"/>
          </p:nvPr>
        </p:nvSpPr>
        <p:spPr/>
        <p:txBody>
          <a:bodyPr/>
          <a:lstStyle/>
          <a:p>
            <a:fld id="{41B81EEA-DF2A-1C47-9781-44818CAE4220}" type="slidenum">
              <a:rPr lang="ru-RU" smtClean="0"/>
              <a:pPr/>
              <a:t>13</a:t>
            </a:fld>
            <a:endParaRPr lang="ru-RU"/>
          </a:p>
        </p:txBody>
      </p:sp>
      <p:sp>
        <p:nvSpPr>
          <p:cNvPr id="7" name="Текст 6"/>
          <p:cNvSpPr>
            <a:spLocks noGrp="1"/>
          </p:cNvSpPr>
          <p:nvPr>
            <p:ph type="body" sz="quarter" idx="10"/>
          </p:nvPr>
        </p:nvSpPr>
        <p:spPr>
          <a:xfrm>
            <a:off x="292220" y="536137"/>
            <a:ext cx="11405671" cy="936897"/>
          </a:xfrm>
        </p:spPr>
        <p:txBody>
          <a:bodyPr/>
          <a:lstStyle/>
          <a:p>
            <a:pPr algn="ctr"/>
            <a:r>
              <a:rPr lang="ru-RU" dirty="0"/>
              <a:t>Примеры инноваций в здравоохранении</a:t>
            </a:r>
          </a:p>
        </p:txBody>
      </p:sp>
      <p:graphicFrame>
        <p:nvGraphicFramePr>
          <p:cNvPr id="5" name="Таблица 4"/>
          <p:cNvGraphicFramePr>
            <a:graphicFrameLocks noGrp="1"/>
          </p:cNvGraphicFramePr>
          <p:nvPr>
            <p:extLst>
              <p:ext uri="{D42A27DB-BD31-4B8C-83A1-F6EECF244321}">
                <p14:modId xmlns:p14="http://schemas.microsoft.com/office/powerpoint/2010/main" val="375999701"/>
              </p:ext>
            </p:extLst>
          </p:nvPr>
        </p:nvGraphicFramePr>
        <p:xfrm>
          <a:off x="805872" y="1296551"/>
          <a:ext cx="5158510" cy="3399447"/>
        </p:xfrm>
        <a:graphic>
          <a:graphicData uri="http://schemas.openxmlformats.org/drawingml/2006/table">
            <a:tbl>
              <a:tblPr firstRow="1" bandRow="1">
                <a:tableStyleId>{5C22544A-7EE6-4342-B048-85BDC9FD1C3A}</a:tableStyleId>
              </a:tblPr>
              <a:tblGrid>
                <a:gridCol w="5158510">
                  <a:extLst>
                    <a:ext uri="{9D8B030D-6E8A-4147-A177-3AD203B41FA5}">
                      <a16:colId xmlns="" xmlns:a16="http://schemas.microsoft.com/office/drawing/2014/main" val="20000"/>
                    </a:ext>
                  </a:extLst>
                </a:gridCol>
              </a:tblGrid>
              <a:tr h="512041">
                <a:tc>
                  <a:txBody>
                    <a:bodyPr/>
                    <a:lstStyle/>
                    <a:p>
                      <a:pPr algn="ctr"/>
                      <a:r>
                        <a:rPr lang="ru-RU" dirty="0"/>
                        <a:t>Продуктовые инновации</a:t>
                      </a:r>
                    </a:p>
                  </a:txBody>
                  <a:tcPr/>
                </a:tc>
                <a:extLst>
                  <a:ext uri="{0D108BD9-81ED-4DB2-BD59-A6C34878D82A}">
                    <a16:rowId xmlns="" xmlns:a16="http://schemas.microsoft.com/office/drawing/2014/main" val="10000"/>
                  </a:ext>
                </a:extLst>
              </a:tr>
              <a:tr h="512041">
                <a:tc>
                  <a:txBody>
                    <a:bodyPr/>
                    <a:lstStyle/>
                    <a:p>
                      <a:r>
                        <a:rPr lang="ru-RU" sz="1300" dirty="0"/>
                        <a:t>Использование новых пломбировочных материалов в стоматологии</a:t>
                      </a:r>
                    </a:p>
                  </a:txBody>
                  <a:tcPr/>
                </a:tc>
                <a:extLst>
                  <a:ext uri="{0D108BD9-81ED-4DB2-BD59-A6C34878D82A}">
                    <a16:rowId xmlns="" xmlns:a16="http://schemas.microsoft.com/office/drawing/2014/main" val="10001"/>
                  </a:ext>
                </a:extLst>
              </a:tr>
              <a:tr h="9732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300" dirty="0"/>
                        <a:t>Создание (впервые) на базе поликлиник отделений неотложной помощи – бригад врачей, которая выезжает на вызовы на дом в случаях острых болей, повышенной температуры, обострения гипертонической болезни и других «неотложных» симптомов; </a:t>
                      </a:r>
                    </a:p>
                  </a:txBody>
                  <a:tcPr/>
                </a:tc>
                <a:extLst>
                  <a:ext uri="{0D108BD9-81ED-4DB2-BD59-A6C34878D82A}">
                    <a16:rowId xmlns="" xmlns:a16="http://schemas.microsoft.com/office/drawing/2014/main" val="10002"/>
                  </a:ext>
                </a:extLst>
              </a:tr>
              <a:tr h="5120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300" kern="1200" dirty="0">
                          <a:solidFill>
                            <a:schemeClr val="dk1"/>
                          </a:solidFill>
                          <a:effectLst/>
                          <a:latin typeface="+mn-lt"/>
                          <a:ea typeface="+mn-ea"/>
                          <a:cs typeface="+mn-cs"/>
                        </a:rPr>
                        <a:t>Применение вакцин, не используемых медицинским учреждением для иммунопрофилактики раннее – иммунопрофилактика новой вакциной; </a:t>
                      </a:r>
                    </a:p>
                    <a:p>
                      <a:endParaRPr lang="ru-RU" sz="1300" dirty="0"/>
                    </a:p>
                  </a:txBody>
                  <a:tcPr/>
                </a:tc>
                <a:extLst>
                  <a:ext uri="{0D108BD9-81ED-4DB2-BD59-A6C34878D82A}">
                    <a16:rowId xmlns="" xmlns:a16="http://schemas.microsoft.com/office/drawing/2014/main" val="10003"/>
                  </a:ext>
                </a:extLst>
              </a:tr>
              <a:tr h="512041">
                <a:tc>
                  <a:txBody>
                    <a:bodyPr/>
                    <a:lstStyle/>
                    <a:p>
                      <a:r>
                        <a:rPr lang="ru-RU" sz="1400" dirty="0">
                          <a:solidFill>
                            <a:schemeClr val="dk1"/>
                          </a:solidFill>
                        </a:rPr>
                        <a:t>Введение услуги МРТ-исследования, ранее не оказываемой в организации</a:t>
                      </a:r>
                      <a:endParaRPr lang="ru-RU" sz="1300" dirty="0"/>
                    </a:p>
                  </a:txBody>
                  <a:tcPr/>
                </a:tc>
                <a:extLst>
                  <a:ext uri="{0D108BD9-81ED-4DB2-BD59-A6C34878D82A}">
                    <a16:rowId xmlns="" xmlns:a16="http://schemas.microsoft.com/office/drawing/2014/main" val="10004"/>
                  </a:ext>
                </a:extLst>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1276142098"/>
              </p:ext>
            </p:extLst>
          </p:nvPr>
        </p:nvGraphicFramePr>
        <p:xfrm>
          <a:off x="6172200" y="1287477"/>
          <a:ext cx="5338617" cy="3409214"/>
        </p:xfrm>
        <a:graphic>
          <a:graphicData uri="http://schemas.openxmlformats.org/drawingml/2006/table">
            <a:tbl>
              <a:tblPr firstRow="1" bandRow="1">
                <a:tableStyleId>{5C22544A-7EE6-4342-B048-85BDC9FD1C3A}</a:tableStyleId>
              </a:tblPr>
              <a:tblGrid>
                <a:gridCol w="5338617">
                  <a:extLst>
                    <a:ext uri="{9D8B030D-6E8A-4147-A177-3AD203B41FA5}">
                      <a16:colId xmlns="" xmlns:a16="http://schemas.microsoft.com/office/drawing/2014/main" val="20000"/>
                    </a:ext>
                  </a:extLst>
                </a:gridCol>
              </a:tblGrid>
              <a:tr h="525930">
                <a:tc>
                  <a:txBody>
                    <a:bodyPr/>
                    <a:lstStyle/>
                    <a:p>
                      <a:pPr algn="ctr"/>
                      <a:r>
                        <a:rPr lang="ru-RU" dirty="0"/>
                        <a:t>Процессные инновации</a:t>
                      </a:r>
                    </a:p>
                  </a:txBody>
                  <a:tcPr/>
                </a:tc>
                <a:extLst>
                  <a:ext uri="{0D108BD9-81ED-4DB2-BD59-A6C34878D82A}">
                    <a16:rowId xmlns="" xmlns:a16="http://schemas.microsoft.com/office/drawing/2014/main" val="10000"/>
                  </a:ext>
                </a:extLst>
              </a:tr>
              <a:tr h="482112">
                <a:tc>
                  <a:txBody>
                    <a:bodyPr/>
                    <a:lstStyle/>
                    <a:p>
                      <a:r>
                        <a:rPr lang="ru-RU" sz="1400" b="0" i="0" u="none" strike="noStrike" kern="1200" baseline="0" dirty="0">
                          <a:solidFill>
                            <a:schemeClr val="dk1"/>
                          </a:solidFill>
                          <a:latin typeface="+mn-lt"/>
                          <a:ea typeface="+mn-ea"/>
                          <a:cs typeface="+mn-cs"/>
                        </a:rPr>
                        <a:t>Обеспечение записей к врачу в электронном виде 	</a:t>
                      </a:r>
                    </a:p>
                    <a:p>
                      <a:endParaRPr lang="ru-RU" sz="1400" dirty="0"/>
                    </a:p>
                  </a:txBody>
                  <a:tcPr/>
                </a:tc>
                <a:extLst>
                  <a:ext uri="{0D108BD9-81ED-4DB2-BD59-A6C34878D82A}">
                    <a16:rowId xmlns="" xmlns:a16="http://schemas.microsoft.com/office/drawing/2014/main" val="10001"/>
                  </a:ext>
                </a:extLst>
              </a:tr>
              <a:tr h="974063">
                <a:tc>
                  <a:txBody>
                    <a:bodyPr/>
                    <a:lstStyle/>
                    <a:p>
                      <a:r>
                        <a:rPr lang="ru-RU" sz="1400" b="0" i="0" u="none" strike="noStrike" kern="1200" baseline="0" dirty="0">
                          <a:solidFill>
                            <a:schemeClr val="dk1"/>
                          </a:solidFill>
                          <a:latin typeface="+mn-lt"/>
                          <a:ea typeface="+mn-ea"/>
                          <a:cs typeface="+mn-cs"/>
                        </a:rPr>
                        <a:t>Формирование единой базы данных историй болезней пациентов для совершенствования системы диагностики заболеваний и предиктивной аналитики с использованием методов искусственного интеллекта; 	</a:t>
                      </a:r>
                    </a:p>
                  </a:txBody>
                  <a:tcPr/>
                </a:tc>
                <a:extLst>
                  <a:ext uri="{0D108BD9-81ED-4DB2-BD59-A6C34878D82A}">
                    <a16:rowId xmlns="" xmlns:a16="http://schemas.microsoft.com/office/drawing/2014/main" val="10002"/>
                  </a:ext>
                </a:extLst>
              </a:tr>
              <a:tr h="8403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a:t>Использование технологий 3D моделирования и/или виртуальной реальности для моделирования проведения операций (виртуальная операционная)</a:t>
                      </a:r>
                    </a:p>
                  </a:txBody>
                  <a:tcPr/>
                </a:tc>
                <a:extLst>
                  <a:ext uri="{0D108BD9-81ED-4DB2-BD59-A6C34878D82A}">
                    <a16:rowId xmlns="" xmlns:a16="http://schemas.microsoft.com/office/drawing/2014/main" val="10003"/>
                  </a:ext>
                </a:extLst>
              </a:tr>
              <a:tr h="5507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a:solidFill>
                            <a:schemeClr val="dk1"/>
                          </a:solidFill>
                        </a:rPr>
                        <a:t>Внедрение системы автоматического распознавания речи для формирования протоколов операций и лечения</a:t>
                      </a:r>
                      <a:endParaRPr lang="ru-RU" sz="1400" dirty="0"/>
                    </a:p>
                  </a:txBody>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20287821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4"/>
          </p:nvPr>
        </p:nvSpPr>
        <p:spPr/>
        <p:txBody>
          <a:bodyPr/>
          <a:lstStyle/>
          <a:p>
            <a:fld id="{41B81EEA-DF2A-1C47-9781-44818CAE4220}" type="slidenum">
              <a:rPr lang="ru-RU" smtClean="0"/>
              <a:pPr/>
              <a:t>14</a:t>
            </a:fld>
            <a:endParaRPr lang="ru-RU"/>
          </a:p>
        </p:txBody>
      </p:sp>
      <p:sp>
        <p:nvSpPr>
          <p:cNvPr id="3" name="Текст 2"/>
          <p:cNvSpPr>
            <a:spLocks noGrp="1"/>
          </p:cNvSpPr>
          <p:nvPr>
            <p:ph type="body" sz="quarter" idx="10"/>
          </p:nvPr>
        </p:nvSpPr>
        <p:spPr>
          <a:xfrm>
            <a:off x="292220" y="536137"/>
            <a:ext cx="11405671" cy="936897"/>
          </a:xfrm>
        </p:spPr>
        <p:txBody>
          <a:bodyPr/>
          <a:lstStyle/>
          <a:p>
            <a:pPr algn="ctr"/>
            <a:r>
              <a:rPr lang="ru-RU" dirty="0"/>
              <a:t>Примеры инноваций в сельском хозяйстве</a:t>
            </a:r>
          </a:p>
        </p:txBody>
      </p:sp>
      <p:sp>
        <p:nvSpPr>
          <p:cNvPr id="4" name="Текст 3"/>
          <p:cNvSpPr>
            <a:spLocks noGrp="1"/>
          </p:cNvSpPr>
          <p:nvPr>
            <p:ph type="body" sz="quarter" idx="12"/>
          </p:nvPr>
        </p:nvSpPr>
        <p:spPr/>
        <p:txBody>
          <a:bodyPr/>
          <a:lstStyle/>
          <a:p>
            <a:r>
              <a:rPr lang="ru-RU" sz="1600" dirty="0">
                <a:solidFill>
                  <a:schemeClr val="dk1"/>
                </a:solidFill>
              </a:rPr>
              <a:t>	</a:t>
            </a:r>
          </a:p>
          <a:p>
            <a:endParaRPr lang="ru-RU" dirty="0"/>
          </a:p>
        </p:txBody>
      </p:sp>
      <p:graphicFrame>
        <p:nvGraphicFramePr>
          <p:cNvPr id="7" name="Таблица 6"/>
          <p:cNvGraphicFramePr>
            <a:graphicFrameLocks noGrp="1"/>
          </p:cNvGraphicFramePr>
          <p:nvPr>
            <p:extLst>
              <p:ext uri="{D42A27DB-BD31-4B8C-83A1-F6EECF244321}">
                <p14:modId xmlns:p14="http://schemas.microsoft.com/office/powerpoint/2010/main" val="25366266"/>
              </p:ext>
            </p:extLst>
          </p:nvPr>
        </p:nvGraphicFramePr>
        <p:xfrm>
          <a:off x="862445" y="1093739"/>
          <a:ext cx="10567554" cy="4976492"/>
        </p:xfrm>
        <a:graphic>
          <a:graphicData uri="http://schemas.openxmlformats.org/drawingml/2006/table">
            <a:tbl>
              <a:tblPr firstRow="1" bandRow="1">
                <a:tableStyleId>{5C22544A-7EE6-4342-B048-85BDC9FD1C3A}</a:tableStyleId>
              </a:tblPr>
              <a:tblGrid>
                <a:gridCol w="5283777">
                  <a:extLst>
                    <a:ext uri="{9D8B030D-6E8A-4147-A177-3AD203B41FA5}">
                      <a16:colId xmlns="" xmlns:a16="http://schemas.microsoft.com/office/drawing/2014/main" val="20000"/>
                    </a:ext>
                  </a:extLst>
                </a:gridCol>
                <a:gridCol w="5283777">
                  <a:extLst>
                    <a:ext uri="{9D8B030D-6E8A-4147-A177-3AD203B41FA5}">
                      <a16:colId xmlns="" xmlns:a16="http://schemas.microsoft.com/office/drawing/2014/main" val="20001"/>
                    </a:ext>
                  </a:extLst>
                </a:gridCol>
              </a:tblGrid>
              <a:tr h="489343">
                <a:tc>
                  <a:txBody>
                    <a:bodyPr/>
                    <a:lstStyle/>
                    <a:p>
                      <a:pPr algn="ctr"/>
                      <a:r>
                        <a:rPr lang="ru-RU" sz="1300" dirty="0"/>
                        <a:t>Продуктовые инновации</a:t>
                      </a:r>
                    </a:p>
                  </a:txBody>
                  <a:tcPr/>
                </a:tc>
                <a:tc>
                  <a:txBody>
                    <a:bodyPr/>
                    <a:lstStyle/>
                    <a:p>
                      <a:pPr algn="ctr"/>
                      <a:r>
                        <a:rPr lang="ru-RU" sz="1300" dirty="0"/>
                        <a:t>Процессные инновации</a:t>
                      </a:r>
                    </a:p>
                  </a:txBody>
                  <a:tcPr/>
                </a:tc>
                <a:extLst>
                  <a:ext uri="{0D108BD9-81ED-4DB2-BD59-A6C34878D82A}">
                    <a16:rowId xmlns="" xmlns:a16="http://schemas.microsoft.com/office/drawing/2014/main" val="10000"/>
                  </a:ext>
                </a:extLst>
              </a:tr>
              <a:tr h="6309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300" kern="1200" dirty="0">
                          <a:solidFill>
                            <a:schemeClr val="dk1"/>
                          </a:solidFill>
                          <a:effectLst/>
                          <a:latin typeface="+mn-lt"/>
                          <a:ea typeface="+mn-ea"/>
                          <a:cs typeface="+mn-cs"/>
                        </a:rPr>
                        <a:t>Выращивание новых сортов картофеля с высокими растительными и вкусовыми качествами; </a:t>
                      </a:r>
                    </a:p>
                    <a:p>
                      <a:endParaRPr lang="ru-RU" sz="1300" dirty="0"/>
                    </a:p>
                  </a:txBody>
                  <a:tcPr/>
                </a:tc>
                <a:tc>
                  <a:txBody>
                    <a:bodyPr/>
                    <a:lstStyle/>
                    <a:p>
                      <a:r>
                        <a:rPr lang="ru-RU" sz="1300" dirty="0"/>
                        <a:t>Задействование в производстве сеялок, распределяющих семена в грядке на расстоянии, необходимом для конкретной культуры, что позволяет максимально эффективно использовать семена и землю;</a:t>
                      </a:r>
                    </a:p>
                  </a:txBody>
                  <a:tcPr/>
                </a:tc>
                <a:extLst>
                  <a:ext uri="{0D108BD9-81ED-4DB2-BD59-A6C34878D82A}">
                    <a16:rowId xmlns="" xmlns:a16="http://schemas.microsoft.com/office/drawing/2014/main" val="10001"/>
                  </a:ext>
                </a:extLst>
              </a:tr>
              <a:tr h="6918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300" kern="1200" dirty="0">
                          <a:solidFill>
                            <a:schemeClr val="dk1"/>
                          </a:solidFill>
                          <a:effectLst/>
                          <a:latin typeface="+mn-lt"/>
                          <a:ea typeface="+mn-ea"/>
                          <a:cs typeface="+mn-cs"/>
                        </a:rPr>
                        <a:t>Разведение новых пород крупного рогатого скота с высокими продуктивными характеристиками, например, интенсивностью роста; </a:t>
                      </a:r>
                    </a:p>
                  </a:txBody>
                  <a:tcPr/>
                </a:tc>
                <a:tc>
                  <a:txBody>
                    <a:bodyPr/>
                    <a:lstStyle/>
                    <a:p>
                      <a:r>
                        <a:rPr lang="ru-RU" sz="1300"/>
                        <a:t>Использование систем автоматизированной ирригации почв в зависимости от уровня влажности;</a:t>
                      </a:r>
                    </a:p>
                  </a:txBody>
                  <a:tcPr/>
                </a:tc>
                <a:extLst>
                  <a:ext uri="{0D108BD9-81ED-4DB2-BD59-A6C34878D82A}">
                    <a16:rowId xmlns="" xmlns:a16="http://schemas.microsoft.com/office/drawing/2014/main" val="10002"/>
                  </a:ext>
                </a:extLst>
              </a:tr>
              <a:tr h="5396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300" kern="1200" dirty="0">
                          <a:solidFill>
                            <a:schemeClr val="dk1"/>
                          </a:solidFill>
                          <a:effectLst/>
                          <a:latin typeface="+mn-lt"/>
                          <a:ea typeface="+mn-ea"/>
                          <a:cs typeface="+mn-cs"/>
                        </a:rPr>
                        <a:t>Разведение кур новой породы с высокой яйценоскостью;</a:t>
                      </a:r>
                    </a:p>
                    <a:p>
                      <a:endParaRPr lang="ru-RU" sz="1300" dirty="0"/>
                    </a:p>
                  </a:txBody>
                  <a:tcPr/>
                </a:tc>
                <a:tc>
                  <a:txBody>
                    <a:bodyPr/>
                    <a:lstStyle/>
                    <a:p>
                      <a:r>
                        <a:rPr lang="ru-RU" sz="1300" dirty="0"/>
                        <a:t>Применение новых биологических методов защиты растений от вредителей и болезней;</a:t>
                      </a:r>
                    </a:p>
                  </a:txBody>
                  <a:tcPr/>
                </a:tc>
                <a:extLst>
                  <a:ext uri="{0D108BD9-81ED-4DB2-BD59-A6C34878D82A}">
                    <a16:rowId xmlns="" xmlns:a16="http://schemas.microsoft.com/office/drawing/2014/main" val="10003"/>
                  </a:ext>
                </a:extLst>
              </a:tr>
              <a:tr h="7072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300" kern="1200" dirty="0">
                          <a:solidFill>
                            <a:schemeClr val="dk1"/>
                          </a:solidFill>
                          <a:effectLst/>
                          <a:latin typeface="+mn-lt"/>
                          <a:ea typeface="+mn-ea"/>
                          <a:cs typeface="+mn-cs"/>
                        </a:rPr>
                        <a:t>Выращивание новых сортов сельскохозяйственных культур, отличающихся повышенной зимостойкостью взамен </a:t>
                      </a:r>
                      <a:br>
                        <a:rPr lang="ru-RU" sz="1300" kern="1200" dirty="0">
                          <a:solidFill>
                            <a:schemeClr val="dk1"/>
                          </a:solidFill>
                          <a:effectLst/>
                          <a:latin typeface="+mn-lt"/>
                          <a:ea typeface="+mn-ea"/>
                          <a:cs typeface="+mn-cs"/>
                        </a:rPr>
                      </a:br>
                      <a:r>
                        <a:rPr lang="ru-RU" sz="1300" kern="1200" dirty="0">
                          <a:solidFill>
                            <a:schemeClr val="dk1"/>
                          </a:solidFill>
                          <a:effectLst/>
                          <a:latin typeface="+mn-lt"/>
                          <a:ea typeface="+mn-ea"/>
                          <a:cs typeface="+mn-cs"/>
                        </a:rPr>
                        <a:t>или в дополнение ранее выращиваемых сортов;</a:t>
                      </a:r>
                    </a:p>
                  </a:txBody>
                  <a:tcPr/>
                </a:tc>
                <a:tc>
                  <a:txBody>
                    <a:bodyPr/>
                    <a:lstStyle/>
                    <a:p>
                      <a:r>
                        <a:rPr lang="ru-RU" sz="1300" dirty="0"/>
                        <a:t>Внедрение системы капельного орошения;</a:t>
                      </a:r>
                    </a:p>
                  </a:txBody>
                  <a:tcPr/>
                </a:tc>
                <a:extLst>
                  <a:ext uri="{0D108BD9-81ED-4DB2-BD59-A6C34878D82A}">
                    <a16:rowId xmlns="" xmlns:a16="http://schemas.microsoft.com/office/drawing/2014/main" val="10004"/>
                  </a:ext>
                </a:extLst>
              </a:tr>
              <a:tr h="4893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300" kern="1200" dirty="0">
                          <a:solidFill>
                            <a:schemeClr val="dk1"/>
                          </a:solidFill>
                          <a:effectLst/>
                          <a:latin typeface="+mn-lt"/>
                          <a:ea typeface="+mn-ea"/>
                          <a:cs typeface="+mn-cs"/>
                        </a:rPr>
                        <a:t>Начало выращивания экологически чистой продукции;</a:t>
                      </a:r>
                    </a:p>
                    <a:p>
                      <a:endParaRPr lang="ru-RU" sz="1300" dirty="0"/>
                    </a:p>
                  </a:txBody>
                  <a:tcPr/>
                </a:tc>
                <a:tc>
                  <a:txBody>
                    <a:bodyPr/>
                    <a:lstStyle/>
                    <a:p>
                      <a:r>
                        <a:rPr lang="ru-RU" sz="1300" dirty="0"/>
                        <a:t>Внедрение распределителя минеральных удобрений, ранее не используемого</a:t>
                      </a:r>
                    </a:p>
                  </a:txBody>
                  <a:tcPr/>
                </a:tc>
                <a:extLst>
                  <a:ext uri="{0D108BD9-81ED-4DB2-BD59-A6C34878D82A}">
                    <a16:rowId xmlns="" xmlns:a16="http://schemas.microsoft.com/office/drawing/2014/main" val="10005"/>
                  </a:ext>
                </a:extLst>
              </a:tr>
              <a:tr h="6309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300" kern="1200" dirty="0">
                          <a:solidFill>
                            <a:schemeClr val="dk1"/>
                          </a:solidFill>
                          <a:effectLst/>
                          <a:latin typeface="+mn-lt"/>
                          <a:ea typeface="+mn-ea"/>
                          <a:cs typeface="+mn-cs"/>
                        </a:rPr>
                        <a:t>Разведение сельскохозяйственных животных повышенной продуктивности;</a:t>
                      </a:r>
                    </a:p>
                    <a:p>
                      <a:endParaRPr lang="ru-RU" sz="1300" dirty="0"/>
                    </a:p>
                  </a:txBody>
                  <a:tcPr/>
                </a:tc>
                <a:tc>
                  <a:txBody>
                    <a:bodyPr/>
                    <a:lstStyle/>
                    <a:p>
                      <a:r>
                        <a:rPr lang="ru-RU" sz="1300" dirty="0"/>
                        <a:t>Модернизация теплиц за счет внедрения системы управления, самостоятельно контролирующей температуру, освещение, готовит питательный раствор для растений и управляет поливом;</a:t>
                      </a:r>
                    </a:p>
                  </a:txBody>
                  <a:tcPr/>
                </a:tc>
                <a:extLst>
                  <a:ext uri="{0D108BD9-81ED-4DB2-BD59-A6C34878D82A}">
                    <a16:rowId xmlns="" xmlns:a16="http://schemas.microsoft.com/office/drawing/2014/main" val="10006"/>
                  </a:ext>
                </a:extLst>
              </a:tr>
              <a:tr h="489343">
                <a:tc>
                  <a:txBody>
                    <a:bodyPr/>
                    <a:lstStyle/>
                    <a:p>
                      <a:r>
                        <a:rPr lang="ru-RU" sz="1300" kern="1200" dirty="0">
                          <a:solidFill>
                            <a:schemeClr val="dk1"/>
                          </a:solidFill>
                          <a:effectLst/>
                          <a:latin typeface="+mn-lt"/>
                          <a:ea typeface="+mn-ea"/>
                          <a:cs typeface="+mn-cs"/>
                        </a:rPr>
                        <a:t>Начало разведения племенного скота</a:t>
                      </a:r>
                      <a:endParaRPr lang="ru-RU" sz="1300" dirty="0"/>
                    </a:p>
                  </a:txBody>
                  <a:tcPr/>
                </a:tc>
                <a:tc>
                  <a:txBody>
                    <a:bodyPr/>
                    <a:lstStyle/>
                    <a:p>
                      <a:r>
                        <a:rPr lang="ru-RU" sz="1300" dirty="0"/>
                        <a:t>Начало использования роботизированной системы доения коров</a:t>
                      </a:r>
                    </a:p>
                  </a:txBody>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2428380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4"/>
          </p:nvPr>
        </p:nvSpPr>
        <p:spPr/>
        <p:txBody>
          <a:bodyPr/>
          <a:lstStyle/>
          <a:p>
            <a:fld id="{41B81EEA-DF2A-1C47-9781-44818CAE4220}" type="slidenum">
              <a:rPr lang="ru-RU" smtClean="0"/>
              <a:pPr/>
              <a:t>15</a:t>
            </a:fld>
            <a:endParaRPr lang="ru-RU"/>
          </a:p>
        </p:txBody>
      </p:sp>
      <p:sp>
        <p:nvSpPr>
          <p:cNvPr id="3" name="Текст 2"/>
          <p:cNvSpPr>
            <a:spLocks noGrp="1"/>
          </p:cNvSpPr>
          <p:nvPr>
            <p:ph type="body" sz="quarter" idx="10"/>
          </p:nvPr>
        </p:nvSpPr>
        <p:spPr>
          <a:xfrm>
            <a:off x="1000124" y="536137"/>
            <a:ext cx="10697767" cy="936897"/>
          </a:xfrm>
        </p:spPr>
        <p:txBody>
          <a:bodyPr/>
          <a:lstStyle/>
          <a:p>
            <a:pPr algn="ctr"/>
            <a:r>
              <a:rPr lang="ru-RU" dirty="0"/>
              <a:t>Примеры инноваций : Транспорт</a:t>
            </a:r>
          </a:p>
        </p:txBody>
      </p:sp>
      <p:graphicFrame>
        <p:nvGraphicFramePr>
          <p:cNvPr id="6" name="Таблица 5"/>
          <p:cNvGraphicFramePr>
            <a:graphicFrameLocks noGrp="1"/>
          </p:cNvGraphicFramePr>
          <p:nvPr>
            <p:extLst>
              <p:ext uri="{D42A27DB-BD31-4B8C-83A1-F6EECF244321}">
                <p14:modId xmlns:p14="http://schemas.microsoft.com/office/powerpoint/2010/main" val="1450295553"/>
              </p:ext>
            </p:extLst>
          </p:nvPr>
        </p:nvGraphicFramePr>
        <p:xfrm>
          <a:off x="789709" y="1075649"/>
          <a:ext cx="10806546" cy="3337560"/>
        </p:xfrm>
        <a:graphic>
          <a:graphicData uri="http://schemas.openxmlformats.org/drawingml/2006/table">
            <a:tbl>
              <a:tblPr firstRow="1" bandRow="1">
                <a:tableStyleId>{5C22544A-7EE6-4342-B048-85BDC9FD1C3A}</a:tableStyleId>
              </a:tblPr>
              <a:tblGrid>
                <a:gridCol w="5278582">
                  <a:extLst>
                    <a:ext uri="{9D8B030D-6E8A-4147-A177-3AD203B41FA5}">
                      <a16:colId xmlns="" xmlns:a16="http://schemas.microsoft.com/office/drawing/2014/main" val="20000"/>
                    </a:ext>
                  </a:extLst>
                </a:gridCol>
                <a:gridCol w="5527964">
                  <a:extLst>
                    <a:ext uri="{9D8B030D-6E8A-4147-A177-3AD203B41FA5}">
                      <a16:colId xmlns="" xmlns:a16="http://schemas.microsoft.com/office/drawing/2014/main" val="20001"/>
                    </a:ext>
                  </a:extLst>
                </a:gridCol>
              </a:tblGrid>
              <a:tr h="220759">
                <a:tc>
                  <a:txBody>
                    <a:bodyPr/>
                    <a:lstStyle/>
                    <a:p>
                      <a:endParaRPr lang="ru-RU" sz="1300" dirty="0"/>
                    </a:p>
                  </a:txBody>
                  <a:tcPr/>
                </a:tc>
                <a:tc>
                  <a:txBody>
                    <a:bodyPr/>
                    <a:lstStyle/>
                    <a:p>
                      <a:r>
                        <a:rPr lang="ru-RU" sz="1300" dirty="0"/>
                        <a:t>Процессные инновации</a:t>
                      </a:r>
                    </a:p>
                  </a:txBody>
                  <a:tcPr/>
                </a:tc>
                <a:extLst>
                  <a:ext uri="{0D108BD9-81ED-4DB2-BD59-A6C34878D82A}">
                    <a16:rowId xmlns="" xmlns:a16="http://schemas.microsoft.com/office/drawing/2014/main" val="10000"/>
                  </a:ext>
                </a:extLst>
              </a:tr>
              <a:tr h="4082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300" kern="1200" dirty="0">
                          <a:solidFill>
                            <a:schemeClr val="dk1"/>
                          </a:solidFill>
                          <a:effectLst/>
                          <a:latin typeface="+mn-lt"/>
                          <a:ea typeface="+mn-ea"/>
                          <a:cs typeface="+mn-cs"/>
                        </a:rPr>
                        <a:t>Запуск комбинированных (в том числе контрейлерных) перевозок;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300" kern="1200" dirty="0">
                          <a:solidFill>
                            <a:schemeClr val="dk1"/>
                          </a:solidFill>
                          <a:effectLst/>
                          <a:latin typeface="+mn-lt"/>
                          <a:ea typeface="+mn-ea"/>
                          <a:cs typeface="+mn-cs"/>
                        </a:rPr>
                        <a:t>Включение в автопарк транспортных средств, работающих на сжиженном природном газе, или электромобилей</a:t>
                      </a:r>
                    </a:p>
                  </a:txBody>
                  <a:tcPr/>
                </a:tc>
                <a:extLst>
                  <a:ext uri="{0D108BD9-81ED-4DB2-BD59-A6C34878D82A}">
                    <a16:rowId xmlns="" xmlns:a16="http://schemas.microsoft.com/office/drawing/2014/main" val="10001"/>
                  </a:ext>
                </a:extLst>
              </a:tr>
              <a:tr h="880012">
                <a:tc>
                  <a:txBody>
                    <a:bodyPr/>
                    <a:lstStyle/>
                    <a:p>
                      <a:r>
                        <a:rPr lang="ru-RU" sz="1300" dirty="0"/>
                        <a:t>Оказание услуг по высокоскоростной доставке грузов/пассажиров, ранее не оказываемых;</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300" kern="1200" dirty="0">
                          <a:solidFill>
                            <a:schemeClr val="dk1"/>
                          </a:solidFill>
                          <a:effectLst/>
                          <a:latin typeface="+mn-lt"/>
                          <a:ea typeface="+mn-ea"/>
                          <a:cs typeface="+mn-cs"/>
                        </a:rPr>
                        <a:t>Внедрение системы средств железнодорожной автоматики интервального регулирования движения поездов </a:t>
                      </a:r>
                      <a:br>
                        <a:rPr lang="ru-RU" sz="1300" kern="1200" dirty="0">
                          <a:solidFill>
                            <a:schemeClr val="dk1"/>
                          </a:solidFill>
                          <a:effectLst/>
                          <a:latin typeface="+mn-lt"/>
                          <a:ea typeface="+mn-ea"/>
                          <a:cs typeface="+mn-cs"/>
                        </a:rPr>
                      </a:br>
                      <a:r>
                        <a:rPr lang="ru-RU" sz="1300" kern="1200" dirty="0">
                          <a:solidFill>
                            <a:schemeClr val="dk1"/>
                          </a:solidFill>
                          <a:effectLst/>
                          <a:latin typeface="+mn-lt"/>
                          <a:ea typeface="+mn-ea"/>
                          <a:cs typeface="+mn-cs"/>
                        </a:rPr>
                        <a:t>на перегоне на основе интегрального применения рельсовых цепей, спутниковой навигации, радиоканала передачи данных;</a:t>
                      </a:r>
                    </a:p>
                  </a:txBody>
                  <a:tcPr/>
                </a:tc>
                <a:extLst>
                  <a:ext uri="{0D108BD9-81ED-4DB2-BD59-A6C34878D82A}">
                    <a16:rowId xmlns="" xmlns:a16="http://schemas.microsoft.com/office/drawing/2014/main" val="10002"/>
                  </a:ext>
                </a:extLst>
              </a:tr>
              <a:tr h="5261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300" kern="1200" dirty="0">
                          <a:solidFill>
                            <a:schemeClr val="dk1"/>
                          </a:solidFill>
                          <a:effectLst/>
                          <a:latin typeface="+mn-lt"/>
                          <a:ea typeface="+mn-ea"/>
                          <a:cs typeface="+mn-cs"/>
                        </a:rPr>
                        <a:t>Реализация функций таможенного оформления грузов (весь комплекс таможенных операций (закрытие доставки, прием деклараций, контроль таможенной стоимости и др.), а также необходимое грузовое обустройство – терминалы, стоянки, складское хозяйство, досмотровое и подъемно-транспортное оборудование) (в рамках создания </a:t>
                      </a:r>
                      <a:r>
                        <a:rPr lang="ru-RU" sz="1300" kern="1200" dirty="0" err="1">
                          <a:solidFill>
                            <a:schemeClr val="dk1"/>
                          </a:solidFill>
                          <a:effectLst/>
                          <a:latin typeface="+mn-lt"/>
                          <a:ea typeface="+mn-ea"/>
                          <a:cs typeface="+mn-cs"/>
                        </a:rPr>
                        <a:t>терминально</a:t>
                      </a:r>
                      <a:r>
                        <a:rPr lang="ru-RU" sz="1300" kern="1200" dirty="0">
                          <a:solidFill>
                            <a:schemeClr val="dk1"/>
                          </a:solidFill>
                          <a:effectLst/>
                          <a:latin typeface="+mn-lt"/>
                          <a:ea typeface="+mn-ea"/>
                          <a:cs typeface="+mn-cs"/>
                        </a:rPr>
                        <a:t>-логистических центров на территории Российской Федерации)</a:t>
                      </a:r>
                    </a:p>
                    <a:p>
                      <a:endParaRPr lang="ru-RU" sz="13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300" kern="1200" dirty="0">
                          <a:solidFill>
                            <a:schemeClr val="dk1"/>
                          </a:solidFill>
                          <a:effectLst/>
                          <a:latin typeface="+mn-lt"/>
                          <a:ea typeface="+mn-ea"/>
                          <a:cs typeface="+mn-cs"/>
                        </a:rPr>
                        <a:t>Применение новых типов контейнерных платформ, обеспечивающих высокую эффективность новых транспортных продуктов</a:t>
                      </a:r>
                    </a:p>
                  </a:txBody>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269289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4"/>
          </p:nvPr>
        </p:nvSpPr>
        <p:spPr/>
        <p:txBody>
          <a:bodyPr/>
          <a:lstStyle/>
          <a:p>
            <a:fld id="{41B81EEA-DF2A-1C47-9781-44818CAE4220}" type="slidenum">
              <a:rPr lang="ru-RU" smtClean="0"/>
              <a:pPr/>
              <a:t>16</a:t>
            </a:fld>
            <a:endParaRPr lang="ru-RU"/>
          </a:p>
        </p:txBody>
      </p:sp>
      <p:sp>
        <p:nvSpPr>
          <p:cNvPr id="3" name="Текст 2"/>
          <p:cNvSpPr>
            <a:spLocks noGrp="1"/>
          </p:cNvSpPr>
          <p:nvPr>
            <p:ph type="body" sz="quarter" idx="10"/>
          </p:nvPr>
        </p:nvSpPr>
        <p:spPr>
          <a:xfrm>
            <a:off x="292220" y="536137"/>
            <a:ext cx="11405671" cy="936897"/>
          </a:xfrm>
        </p:spPr>
        <p:txBody>
          <a:bodyPr/>
          <a:lstStyle/>
          <a:p>
            <a:pPr algn="ctr"/>
            <a:r>
              <a:rPr lang="ru-RU" dirty="0"/>
              <a:t>Примеры инноваций в сфере услуг</a:t>
            </a:r>
          </a:p>
        </p:txBody>
      </p:sp>
      <p:graphicFrame>
        <p:nvGraphicFramePr>
          <p:cNvPr id="6" name="Таблица 5"/>
          <p:cNvGraphicFramePr>
            <a:graphicFrameLocks noGrp="1"/>
          </p:cNvGraphicFramePr>
          <p:nvPr>
            <p:extLst>
              <p:ext uri="{D42A27DB-BD31-4B8C-83A1-F6EECF244321}">
                <p14:modId xmlns:p14="http://schemas.microsoft.com/office/powerpoint/2010/main" val="3056118717"/>
              </p:ext>
            </p:extLst>
          </p:nvPr>
        </p:nvGraphicFramePr>
        <p:xfrm>
          <a:off x="654626" y="1322338"/>
          <a:ext cx="10920846" cy="3862033"/>
        </p:xfrm>
        <a:graphic>
          <a:graphicData uri="http://schemas.openxmlformats.org/drawingml/2006/table">
            <a:tbl>
              <a:tblPr firstRow="1" bandRow="1">
                <a:tableStyleId>{5C22544A-7EE6-4342-B048-85BDC9FD1C3A}</a:tableStyleId>
              </a:tblPr>
              <a:tblGrid>
                <a:gridCol w="5460423">
                  <a:extLst>
                    <a:ext uri="{9D8B030D-6E8A-4147-A177-3AD203B41FA5}">
                      <a16:colId xmlns="" xmlns:a16="http://schemas.microsoft.com/office/drawing/2014/main" val="20000"/>
                    </a:ext>
                  </a:extLst>
                </a:gridCol>
                <a:gridCol w="5460423">
                  <a:extLst>
                    <a:ext uri="{9D8B030D-6E8A-4147-A177-3AD203B41FA5}">
                      <a16:colId xmlns="" xmlns:a16="http://schemas.microsoft.com/office/drawing/2014/main" val="20001"/>
                    </a:ext>
                  </a:extLst>
                </a:gridCol>
              </a:tblGrid>
              <a:tr h="338560">
                <a:tc>
                  <a:txBody>
                    <a:bodyPr/>
                    <a:lstStyle/>
                    <a:p>
                      <a:pPr algn="ctr"/>
                      <a:r>
                        <a:rPr lang="ru-RU" sz="1300" dirty="0"/>
                        <a:t>Продуктовые инновации</a:t>
                      </a:r>
                    </a:p>
                  </a:txBody>
                  <a:tcPr/>
                </a:tc>
                <a:tc>
                  <a:txBody>
                    <a:bodyPr/>
                    <a:lstStyle/>
                    <a:p>
                      <a:pPr algn="ctr"/>
                      <a:r>
                        <a:rPr lang="ru-RU" sz="1300" dirty="0"/>
                        <a:t>Процессные инновации</a:t>
                      </a:r>
                    </a:p>
                  </a:txBody>
                  <a:tcPr/>
                </a:tc>
                <a:extLst>
                  <a:ext uri="{0D108BD9-81ED-4DB2-BD59-A6C34878D82A}">
                    <a16:rowId xmlns="" xmlns:a16="http://schemas.microsoft.com/office/drawing/2014/main" val="10000"/>
                  </a:ext>
                </a:extLst>
              </a:tr>
              <a:tr h="6874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300" kern="1200" dirty="0">
                          <a:solidFill>
                            <a:schemeClr val="dk1"/>
                          </a:solidFill>
                          <a:effectLst/>
                          <a:latin typeface="+mn-lt"/>
                          <a:ea typeface="+mn-ea"/>
                          <a:cs typeface="+mn-cs"/>
                        </a:rPr>
                        <a:t>Внедрение новых телекоммуникационных услуг (персональное ТВ дополнительные ТВ-пакеты, онлайн-кинотеатры </a:t>
                      </a:r>
                      <a:br>
                        <a:rPr lang="ru-RU" sz="1300" kern="1200" dirty="0">
                          <a:solidFill>
                            <a:schemeClr val="dk1"/>
                          </a:solidFill>
                          <a:effectLst/>
                          <a:latin typeface="+mn-lt"/>
                          <a:ea typeface="+mn-ea"/>
                          <a:cs typeface="+mn-cs"/>
                        </a:rPr>
                      </a:br>
                      <a:r>
                        <a:rPr lang="ru-RU" sz="1300" kern="1200" dirty="0">
                          <a:solidFill>
                            <a:schemeClr val="dk1"/>
                          </a:solidFill>
                          <a:effectLst/>
                          <a:latin typeface="+mn-lt"/>
                          <a:ea typeface="+mn-ea"/>
                          <a:cs typeface="+mn-cs"/>
                        </a:rPr>
                        <a:t>и другие), ранее не оказываемых организацией; </a:t>
                      </a:r>
                    </a:p>
                    <a:p>
                      <a:endParaRPr lang="ru-RU" sz="13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300" kern="1200" dirty="0">
                          <a:solidFill>
                            <a:schemeClr val="dk1"/>
                          </a:solidFill>
                          <a:effectLst/>
                          <a:latin typeface="+mn-lt"/>
                          <a:ea typeface="+mn-ea"/>
                          <a:cs typeface="+mn-cs"/>
                        </a:rPr>
                        <a:t>Использование услуг компаний-посредников для организации онлайн продаж (Яндекс. Еда, </a:t>
                      </a:r>
                      <a:r>
                        <a:rPr lang="ru-RU" sz="1300" kern="1200" dirty="0" err="1">
                          <a:solidFill>
                            <a:schemeClr val="dk1"/>
                          </a:solidFill>
                          <a:effectLst/>
                          <a:latin typeface="+mn-lt"/>
                          <a:ea typeface="+mn-ea"/>
                          <a:cs typeface="+mn-cs"/>
                        </a:rPr>
                        <a:t>Delivery</a:t>
                      </a:r>
                      <a:r>
                        <a:rPr lang="ru-RU" sz="1300" kern="1200" dirty="0">
                          <a:solidFill>
                            <a:schemeClr val="dk1"/>
                          </a:solidFill>
                          <a:effectLst/>
                          <a:latin typeface="+mn-lt"/>
                          <a:ea typeface="+mn-ea"/>
                          <a:cs typeface="+mn-cs"/>
                        </a:rPr>
                        <a:t> </a:t>
                      </a:r>
                      <a:r>
                        <a:rPr lang="ru-RU" sz="1300" kern="1200" dirty="0" err="1">
                          <a:solidFill>
                            <a:schemeClr val="dk1"/>
                          </a:solidFill>
                          <a:effectLst/>
                          <a:latin typeface="+mn-lt"/>
                          <a:ea typeface="+mn-ea"/>
                          <a:cs typeface="+mn-cs"/>
                        </a:rPr>
                        <a:t>Club</a:t>
                      </a:r>
                      <a:r>
                        <a:rPr lang="ru-RU" sz="1300" kern="1200" dirty="0">
                          <a:solidFill>
                            <a:schemeClr val="dk1"/>
                          </a:solidFill>
                          <a:effectLst/>
                          <a:latin typeface="+mn-lt"/>
                          <a:ea typeface="+mn-ea"/>
                          <a:cs typeface="+mn-cs"/>
                        </a:rPr>
                        <a:t>, Такси, Яндекс. </a:t>
                      </a:r>
                      <a:r>
                        <a:rPr lang="ru-RU" sz="1300" kern="1200" dirty="0" err="1">
                          <a:solidFill>
                            <a:schemeClr val="dk1"/>
                          </a:solidFill>
                          <a:effectLst/>
                          <a:latin typeface="+mn-lt"/>
                          <a:ea typeface="+mn-ea"/>
                          <a:cs typeface="+mn-cs"/>
                        </a:rPr>
                        <a:t>Маркет</a:t>
                      </a:r>
                      <a:r>
                        <a:rPr lang="ru-RU" sz="1300" kern="1200" dirty="0">
                          <a:solidFill>
                            <a:schemeClr val="dk1"/>
                          </a:solidFill>
                          <a:effectLst/>
                          <a:latin typeface="+mn-lt"/>
                          <a:ea typeface="+mn-ea"/>
                          <a:cs typeface="+mn-cs"/>
                        </a:rPr>
                        <a:t>);</a:t>
                      </a:r>
                    </a:p>
                  </a:txBody>
                  <a:tcPr/>
                </a:tc>
                <a:extLst>
                  <a:ext uri="{0D108BD9-81ED-4DB2-BD59-A6C34878D82A}">
                    <a16:rowId xmlns="" xmlns:a16="http://schemas.microsoft.com/office/drawing/2014/main" val="10001"/>
                  </a:ext>
                </a:extLst>
              </a:tr>
              <a:tr h="6659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300" kern="1200" dirty="0">
                          <a:solidFill>
                            <a:schemeClr val="dk1"/>
                          </a:solidFill>
                          <a:effectLst/>
                          <a:latin typeface="+mn-lt"/>
                          <a:ea typeface="+mn-ea"/>
                          <a:cs typeface="+mn-cs"/>
                        </a:rPr>
                        <a:t>Предоставление широкополосного доступа к сети Интернет по проводным сетям взамен или в дополнение к уже предоставляемому узкополосному доступу; </a:t>
                      </a:r>
                    </a:p>
                  </a:txBody>
                  <a:tcPr/>
                </a:tc>
                <a:tc>
                  <a:txBody>
                    <a:bodyPr/>
                    <a:lstStyle/>
                    <a:p>
                      <a:r>
                        <a:rPr lang="ru-RU" sz="1300" kern="1200" dirty="0">
                          <a:solidFill>
                            <a:schemeClr val="dk1"/>
                          </a:solidFill>
                          <a:effectLst/>
                          <a:latin typeface="+mn-lt"/>
                          <a:ea typeface="+mn-ea"/>
                          <a:cs typeface="+mn-cs"/>
                        </a:rPr>
                        <a:t>Изменение метода передачи услуги за счет увеличения скорости (переход на высокоскоростной интернет);</a:t>
                      </a:r>
                      <a:endParaRPr lang="ru-RU" sz="1300" dirty="0"/>
                    </a:p>
                  </a:txBody>
                  <a:tcPr/>
                </a:tc>
                <a:extLst>
                  <a:ext uri="{0D108BD9-81ED-4DB2-BD59-A6C34878D82A}">
                    <a16:rowId xmlns="" xmlns:a16="http://schemas.microsoft.com/office/drawing/2014/main" val="10002"/>
                  </a:ext>
                </a:extLst>
              </a:tr>
              <a:tr h="8069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300" kern="1200" dirty="0">
                          <a:solidFill>
                            <a:schemeClr val="dk1"/>
                          </a:solidFill>
                          <a:effectLst/>
                          <a:latin typeface="+mn-lt"/>
                          <a:ea typeface="+mn-ea"/>
                          <a:cs typeface="+mn-cs"/>
                        </a:rPr>
                        <a:t>Внедрение новой услуги по обработке и составлению специализированных отчетов на основе данных, предоставленных клиентами; </a:t>
                      </a:r>
                    </a:p>
                  </a:txBody>
                  <a:tcPr/>
                </a:tc>
                <a:tc>
                  <a:txBody>
                    <a:bodyPr/>
                    <a:lstStyle/>
                    <a:p>
                      <a:r>
                        <a:rPr lang="ru-RU" sz="1300" kern="1200" dirty="0">
                          <a:solidFill>
                            <a:schemeClr val="dk1"/>
                          </a:solidFill>
                          <a:effectLst/>
                          <a:latin typeface="+mn-lt"/>
                          <a:ea typeface="+mn-ea"/>
                          <a:cs typeface="+mn-cs"/>
                        </a:rPr>
                        <a:t>Введение услуги электронной записи (салон красоты, прием к врачу, бронирование в ресторане, отеле);</a:t>
                      </a:r>
                      <a:endParaRPr lang="ru-RU" sz="1300" dirty="0"/>
                    </a:p>
                  </a:txBody>
                  <a:tcPr/>
                </a:tc>
                <a:extLst>
                  <a:ext uri="{0D108BD9-81ED-4DB2-BD59-A6C34878D82A}">
                    <a16:rowId xmlns="" xmlns:a16="http://schemas.microsoft.com/office/drawing/2014/main" val="10003"/>
                  </a:ext>
                </a:extLst>
              </a:tr>
              <a:tr h="3681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300" kern="1200" dirty="0">
                          <a:solidFill>
                            <a:schemeClr val="dk1"/>
                          </a:solidFill>
                          <a:effectLst/>
                          <a:latin typeface="+mn-lt"/>
                          <a:ea typeface="+mn-ea"/>
                          <a:cs typeface="+mn-cs"/>
                        </a:rPr>
                        <a:t>Внедрение новой услуги «Электронный счет»; «</a:t>
                      </a:r>
                      <a:r>
                        <a:rPr lang="ru-RU" sz="1300" kern="1200" dirty="0" err="1">
                          <a:solidFill>
                            <a:schemeClr val="dk1"/>
                          </a:solidFill>
                          <a:effectLst/>
                          <a:latin typeface="+mn-lt"/>
                          <a:ea typeface="+mn-ea"/>
                          <a:cs typeface="+mn-cs"/>
                        </a:rPr>
                        <a:t>Автоплатеж</a:t>
                      </a:r>
                      <a:r>
                        <a:rPr lang="ru-RU" sz="1300" kern="1200" dirty="0">
                          <a:solidFill>
                            <a:schemeClr val="dk1"/>
                          </a:solidFill>
                          <a:effectLst/>
                          <a:latin typeface="+mn-lt"/>
                          <a:ea typeface="+mn-ea"/>
                          <a:cs typeface="+mn-cs"/>
                        </a:rPr>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300" kern="1200" dirty="0">
                          <a:solidFill>
                            <a:schemeClr val="dk1"/>
                          </a:solidFill>
                          <a:effectLst/>
                          <a:latin typeface="+mn-lt"/>
                          <a:ea typeface="+mn-ea"/>
                          <a:cs typeface="+mn-cs"/>
                        </a:rPr>
                        <a:t>Внедрение штрих-кодирование продукции;</a:t>
                      </a:r>
                    </a:p>
                  </a:txBody>
                  <a:tcPr/>
                </a:tc>
                <a:extLst>
                  <a:ext uri="{0D108BD9-81ED-4DB2-BD59-A6C34878D82A}">
                    <a16:rowId xmlns="" xmlns:a16="http://schemas.microsoft.com/office/drawing/2014/main" val="10004"/>
                  </a:ext>
                </a:extLst>
              </a:tr>
              <a:tr h="2909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300" kern="1200" dirty="0">
                          <a:solidFill>
                            <a:schemeClr val="dk1"/>
                          </a:solidFill>
                          <a:effectLst/>
                          <a:latin typeface="+mn-lt"/>
                          <a:ea typeface="+mn-ea"/>
                          <a:cs typeface="+mn-cs"/>
                        </a:rPr>
                        <a:t>Внедрение услуги SMS-уведомление, </a:t>
                      </a:r>
                      <a:r>
                        <a:rPr lang="ru-RU" sz="1300" kern="1200" dirty="0" err="1">
                          <a:solidFill>
                            <a:schemeClr val="dk1"/>
                          </a:solidFill>
                          <a:effectLst/>
                          <a:latin typeface="+mn-lt"/>
                          <a:ea typeface="+mn-ea"/>
                          <a:cs typeface="+mn-cs"/>
                        </a:rPr>
                        <a:t>push</a:t>
                      </a:r>
                      <a:r>
                        <a:rPr lang="ru-RU" sz="1300" kern="1200" dirty="0">
                          <a:solidFill>
                            <a:schemeClr val="dk1"/>
                          </a:solidFill>
                          <a:effectLst/>
                          <a:latin typeface="+mn-lt"/>
                          <a:ea typeface="+mn-ea"/>
                          <a:cs typeface="+mn-cs"/>
                        </a:rPr>
                        <a:t>-уведомления;</a:t>
                      </a:r>
                    </a:p>
                  </a:txBody>
                  <a:tcPr/>
                </a:tc>
                <a:tc>
                  <a:txBody>
                    <a:bodyPr/>
                    <a:lstStyle/>
                    <a:p>
                      <a:r>
                        <a:rPr lang="ru-RU" sz="1300" dirty="0"/>
                        <a:t>Модернизация базовых станций сотовых операторов;</a:t>
                      </a:r>
                    </a:p>
                  </a:txBody>
                  <a:tcPr/>
                </a:tc>
                <a:extLst>
                  <a:ext uri="{0D108BD9-81ED-4DB2-BD59-A6C34878D82A}">
                    <a16:rowId xmlns="" xmlns:a16="http://schemas.microsoft.com/office/drawing/2014/main" val="10005"/>
                  </a:ext>
                </a:extLst>
              </a:tr>
              <a:tr h="4452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300" kern="1200" dirty="0">
                          <a:solidFill>
                            <a:schemeClr val="dk1"/>
                          </a:solidFill>
                          <a:effectLst/>
                          <a:latin typeface="+mn-lt"/>
                          <a:ea typeface="+mn-ea"/>
                          <a:cs typeface="+mn-cs"/>
                        </a:rPr>
                        <a:t>Внедрение ручных сканеров штрих-кода</a:t>
                      </a:r>
                    </a:p>
                  </a:txBody>
                  <a:tcPr/>
                </a:tc>
                <a:tc>
                  <a:txBody>
                    <a:bodyPr/>
                    <a:lstStyle/>
                    <a:p>
                      <a:r>
                        <a:rPr lang="ru-RU" sz="1300" dirty="0"/>
                        <a:t>Внедрение программного обеспечения по взаимодействию с клиентами</a:t>
                      </a:r>
                    </a:p>
                  </a:txBody>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6606190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4"/>
          </p:nvPr>
        </p:nvSpPr>
        <p:spPr/>
        <p:txBody>
          <a:bodyPr/>
          <a:lstStyle/>
          <a:p>
            <a:fld id="{41B81EEA-DF2A-1C47-9781-44818CAE4220}" type="slidenum">
              <a:rPr lang="ru-RU" smtClean="0"/>
              <a:pPr/>
              <a:t>17</a:t>
            </a:fld>
            <a:endParaRPr lang="ru-RU"/>
          </a:p>
        </p:txBody>
      </p:sp>
      <p:sp>
        <p:nvSpPr>
          <p:cNvPr id="3" name="Текст 2"/>
          <p:cNvSpPr>
            <a:spLocks noGrp="1"/>
          </p:cNvSpPr>
          <p:nvPr>
            <p:ph type="body" sz="quarter" idx="10"/>
          </p:nvPr>
        </p:nvSpPr>
        <p:spPr>
          <a:xfrm>
            <a:off x="292220" y="536137"/>
            <a:ext cx="11405671" cy="936897"/>
          </a:xfrm>
        </p:spPr>
        <p:txBody>
          <a:bodyPr/>
          <a:lstStyle/>
          <a:p>
            <a:pPr algn="ctr"/>
            <a:r>
              <a:rPr lang="ru-RU" dirty="0"/>
              <a:t>Примеры инноваций в строительстве:</a:t>
            </a:r>
          </a:p>
        </p:txBody>
      </p:sp>
      <p:graphicFrame>
        <p:nvGraphicFramePr>
          <p:cNvPr id="7" name="Таблица 6"/>
          <p:cNvGraphicFramePr>
            <a:graphicFrameLocks noGrp="1"/>
          </p:cNvGraphicFramePr>
          <p:nvPr>
            <p:extLst>
              <p:ext uri="{D42A27DB-BD31-4B8C-83A1-F6EECF244321}">
                <p14:modId xmlns:p14="http://schemas.microsoft.com/office/powerpoint/2010/main" val="4009287177"/>
              </p:ext>
            </p:extLst>
          </p:nvPr>
        </p:nvGraphicFramePr>
        <p:xfrm>
          <a:off x="629227" y="1249602"/>
          <a:ext cx="11068664" cy="4392122"/>
        </p:xfrm>
        <a:graphic>
          <a:graphicData uri="http://schemas.openxmlformats.org/drawingml/2006/table">
            <a:tbl>
              <a:tblPr firstRow="1" bandRow="1">
                <a:tableStyleId>{5C22544A-7EE6-4342-B048-85BDC9FD1C3A}</a:tableStyleId>
              </a:tblPr>
              <a:tblGrid>
                <a:gridCol w="11068664">
                  <a:extLst>
                    <a:ext uri="{9D8B030D-6E8A-4147-A177-3AD203B41FA5}">
                      <a16:colId xmlns="" xmlns:a16="http://schemas.microsoft.com/office/drawing/2014/main" val="20000"/>
                    </a:ext>
                  </a:extLst>
                </a:gridCol>
              </a:tblGrid>
              <a:tr h="245822">
                <a:tc>
                  <a:txBody>
                    <a:bodyPr/>
                    <a:lstStyle/>
                    <a:p>
                      <a:pPr algn="ctr"/>
                      <a:r>
                        <a:rPr lang="ru-RU" sz="1600" dirty="0"/>
                        <a:t>Продуктовые инновации</a:t>
                      </a:r>
                    </a:p>
                  </a:txBody>
                  <a:tcPr/>
                </a:tc>
                <a:extLst>
                  <a:ext uri="{0D108BD9-81ED-4DB2-BD59-A6C34878D82A}">
                    <a16:rowId xmlns="" xmlns:a16="http://schemas.microsoft.com/office/drawing/2014/main" val="10000"/>
                  </a:ext>
                </a:extLst>
              </a:tr>
              <a:tr h="767773">
                <a:tc>
                  <a:txBody>
                    <a:bodyPr/>
                    <a:lstStyle/>
                    <a:p>
                      <a:r>
                        <a:rPr lang="ru-RU" sz="1600" dirty="0"/>
                        <a:t>- использование новых строительных материалов, обладающих повышенными эксплуатационными и потребительскими качествами (</a:t>
                      </a:r>
                      <a:r>
                        <a:rPr lang="ru-RU" sz="1600" dirty="0" err="1"/>
                        <a:t>теплосберегающими</a:t>
                      </a:r>
                      <a:r>
                        <a:rPr lang="ru-RU" sz="1600" dirty="0"/>
                        <a:t>, звукоизолирующими, экономичными, износостойкими, эстетическими и другими)</a:t>
                      </a:r>
                    </a:p>
                  </a:txBody>
                  <a:tcPr/>
                </a:tc>
                <a:extLst>
                  <a:ext uri="{0D108BD9-81ED-4DB2-BD59-A6C34878D82A}">
                    <a16:rowId xmlns="" xmlns:a16="http://schemas.microsoft.com/office/drawing/2014/main" val="10001"/>
                  </a:ext>
                </a:extLst>
              </a:tr>
              <a:tr h="343477">
                <a:tc>
                  <a:txBody>
                    <a:bodyPr/>
                    <a:lstStyle/>
                    <a:p>
                      <a:r>
                        <a:rPr lang="ru-RU" sz="1600" dirty="0"/>
                        <a:t>- использование 3D панелей, сип-панелей; сэндвич-панелей взамен традиционных материалов;</a:t>
                      </a:r>
                    </a:p>
                  </a:txBody>
                  <a:tcPr/>
                </a:tc>
                <a:extLst>
                  <a:ext uri="{0D108BD9-81ED-4DB2-BD59-A6C34878D82A}">
                    <a16:rowId xmlns="" xmlns:a16="http://schemas.microsoft.com/office/drawing/2014/main" val="10002"/>
                  </a:ext>
                </a:extLst>
              </a:tr>
              <a:tr h="909205">
                <a:tc>
                  <a:txBody>
                    <a:bodyPr/>
                    <a:lstStyle/>
                    <a:p>
                      <a:r>
                        <a:rPr lang="ru-RU" sz="1600" dirty="0"/>
                        <a:t>- использование строительных материалов с улучшенными характеристиками (</a:t>
                      </a:r>
                      <a:r>
                        <a:rPr lang="ru-RU" sz="1600" dirty="0" err="1"/>
                        <a:t>полистиролбетон</a:t>
                      </a:r>
                      <a:r>
                        <a:rPr lang="ru-RU" sz="1600" dirty="0"/>
                        <a:t>, газобетон, гидроизоляционные мембраны, антикоррозийные составы и так далее), позволяющих выполнять работы в небольшие сроки, улучшить тепло- и гидроизоляционные характеристики зданий;</a:t>
                      </a:r>
                    </a:p>
                  </a:txBody>
                  <a:tcPr/>
                </a:tc>
                <a:extLst>
                  <a:ext uri="{0D108BD9-81ED-4DB2-BD59-A6C34878D82A}">
                    <a16:rowId xmlns="" xmlns:a16="http://schemas.microsoft.com/office/drawing/2014/main" val="10003"/>
                  </a:ext>
                </a:extLst>
              </a:tr>
              <a:tr h="484909">
                <a:tc>
                  <a:txBody>
                    <a:bodyPr/>
                    <a:lstStyle/>
                    <a:p>
                      <a:r>
                        <a:rPr lang="ru-RU" sz="1600" dirty="0"/>
                        <a:t>- использование новых материалов в строительстве (например, углеродные </a:t>
                      </a:r>
                      <a:r>
                        <a:rPr lang="ru-RU" sz="1600" dirty="0" err="1"/>
                        <a:t>нанопорошки</a:t>
                      </a:r>
                      <a:r>
                        <a:rPr lang="ru-RU" sz="1600" dirty="0"/>
                        <a:t>), принципиально улучшающих качество;</a:t>
                      </a:r>
                    </a:p>
                  </a:txBody>
                  <a:tcPr/>
                </a:tc>
                <a:extLst>
                  <a:ext uri="{0D108BD9-81ED-4DB2-BD59-A6C34878D82A}">
                    <a16:rowId xmlns="" xmlns:a16="http://schemas.microsoft.com/office/drawing/2014/main" val="10004"/>
                  </a:ext>
                </a:extLst>
              </a:tr>
              <a:tr h="245822">
                <a:tc>
                  <a:txBody>
                    <a:bodyPr/>
                    <a:lstStyle/>
                    <a:p>
                      <a:r>
                        <a:rPr lang="ru-RU" sz="1600" dirty="0"/>
                        <a:t>- замена традиционного материала на </a:t>
                      </a:r>
                      <a:r>
                        <a:rPr lang="ru-RU" sz="1600" dirty="0" err="1"/>
                        <a:t>полистиролбетон</a:t>
                      </a:r>
                      <a:r>
                        <a:rPr lang="ru-RU" sz="1600" dirty="0"/>
                        <a:t> повышенной </a:t>
                      </a:r>
                      <a:r>
                        <a:rPr lang="ru-RU" sz="1600" dirty="0" err="1"/>
                        <a:t>паропроницаемости</a:t>
                      </a:r>
                      <a:r>
                        <a:rPr lang="ru-RU" sz="1600" dirty="0"/>
                        <a:t>, прочности, </a:t>
                      </a:r>
                      <a:r>
                        <a:rPr lang="ru-RU" sz="1600" dirty="0" err="1"/>
                        <a:t>экологичности</a:t>
                      </a:r>
                      <a:r>
                        <a:rPr lang="ru-RU" sz="1600" dirty="0"/>
                        <a:t>, гигроскопичности; использование сип-панелей, сэндвич-панелей взамен традиционного кирпича и бетона;</a:t>
                      </a:r>
                    </a:p>
                  </a:txBody>
                  <a:tcPr/>
                </a:tc>
                <a:extLst>
                  <a:ext uri="{0D108BD9-81ED-4DB2-BD59-A6C34878D82A}">
                    <a16:rowId xmlns="" xmlns:a16="http://schemas.microsoft.com/office/drawing/2014/main" val="10005"/>
                  </a:ext>
                </a:extLst>
              </a:tr>
              <a:tr h="2458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kern="1200" dirty="0">
                          <a:solidFill>
                            <a:schemeClr val="dk1"/>
                          </a:solidFill>
                          <a:effectLst/>
                          <a:latin typeface="+mn-lt"/>
                          <a:ea typeface="+mn-ea"/>
                          <a:cs typeface="+mn-cs"/>
                        </a:rPr>
                        <a:t>- строительство зданий и сооружений с новыми/улучшенными теплоизоляционными характеристиками.</a:t>
                      </a:r>
                    </a:p>
                    <a:p>
                      <a:endParaRPr lang="ru-RU" sz="1600" dirty="0"/>
                    </a:p>
                  </a:txBody>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13479744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4"/>
          </p:nvPr>
        </p:nvSpPr>
        <p:spPr/>
        <p:txBody>
          <a:bodyPr/>
          <a:lstStyle/>
          <a:p>
            <a:fld id="{41B81EEA-DF2A-1C47-9781-44818CAE4220}" type="slidenum">
              <a:rPr lang="ru-RU" smtClean="0"/>
              <a:pPr/>
              <a:t>18</a:t>
            </a:fld>
            <a:endParaRPr lang="ru-RU"/>
          </a:p>
        </p:txBody>
      </p:sp>
      <p:sp>
        <p:nvSpPr>
          <p:cNvPr id="3" name="Текст 2"/>
          <p:cNvSpPr>
            <a:spLocks noGrp="1"/>
          </p:cNvSpPr>
          <p:nvPr>
            <p:ph type="body" sz="quarter" idx="10"/>
          </p:nvPr>
        </p:nvSpPr>
        <p:spPr>
          <a:xfrm>
            <a:off x="787520" y="650437"/>
            <a:ext cx="11118730" cy="2597588"/>
          </a:xfrm>
        </p:spPr>
        <p:txBody>
          <a:bodyPr/>
          <a:lstStyle/>
          <a:p>
            <a:pPr indent="457200" algn="ctr">
              <a:spcBef>
                <a:spcPts val="0"/>
              </a:spcBef>
            </a:pPr>
            <a:r>
              <a:rPr lang="ru-RU" sz="1600" dirty="0"/>
              <a:t>При заполнении данных об объеме отгруженных товаров собственного производства, выполненных работ и услуг необходимо руководствоваться Указаниями по заполнению формы </a:t>
            </a:r>
            <a:r>
              <a:rPr lang="ru-RU" sz="1600" b="1" dirty="0">
                <a:solidFill>
                  <a:srgbClr val="FF0000"/>
                </a:solidFill>
              </a:rPr>
              <a:t>№ П-1 «Сведения о производстве и отгрузке товаров и услуг» и № П-5 (м) «Основные сведения о деятельности организации»</a:t>
            </a:r>
            <a:r>
              <a:rPr lang="ru-RU" sz="1600" dirty="0"/>
              <a:t>. </a:t>
            </a:r>
          </a:p>
          <a:p>
            <a:pPr indent="457200" algn="ctr">
              <a:spcBef>
                <a:spcPts val="0"/>
              </a:spcBef>
            </a:pPr>
            <a:r>
              <a:rPr lang="ru-RU" sz="1600" dirty="0"/>
              <a:t>Если организация заполняет строку 01 формы № П-1 «Сведения о производстве и отгрузке товаров и услуг», то строка 301 формы № 4-инновация также </a:t>
            </a:r>
            <a:r>
              <a:rPr lang="ru-RU" sz="1600" b="1" dirty="0">
                <a:solidFill>
                  <a:srgbClr val="FF0000"/>
                </a:solidFill>
              </a:rPr>
              <a:t>должна быть заполнена</a:t>
            </a:r>
            <a:r>
              <a:rPr lang="ru-RU" sz="1600" dirty="0"/>
              <a:t>. </a:t>
            </a:r>
          </a:p>
          <a:p>
            <a:pPr indent="457200" algn="ctr">
              <a:spcBef>
                <a:spcPts val="0"/>
              </a:spcBef>
            </a:pPr>
            <a:r>
              <a:rPr lang="ru-RU" sz="1600" dirty="0"/>
              <a:t>В организациях, введенных в эксплуатацию менее трех лет назад, включая отчетный год, вся произведенная продукция будет считаться инновационной, так как она является новой для этой организации, а данные по строке 302 будут равны данным по строке 301 и данным, указанным по строке 303.</a:t>
            </a:r>
          </a:p>
          <a:p>
            <a:endParaRPr lang="ru-RU" sz="1200" dirty="0"/>
          </a:p>
          <a:p>
            <a:endParaRPr lang="ru-RU" sz="1200" dirty="0"/>
          </a:p>
        </p:txBody>
      </p:sp>
      <p:pic>
        <p:nvPicPr>
          <p:cNvPr id="7" name="Рисунок 6"/>
          <p:cNvPicPr>
            <a:picLocks noChangeAspect="1"/>
          </p:cNvPicPr>
          <p:nvPr/>
        </p:nvPicPr>
        <p:blipFill rotWithShape="1">
          <a:blip r:embed="rId3"/>
          <a:srcRect l="17685" t="67825" r="18631" b="7914"/>
          <a:stretch/>
        </p:blipFill>
        <p:spPr>
          <a:xfrm>
            <a:off x="1399673" y="2753561"/>
            <a:ext cx="9705473" cy="2079791"/>
          </a:xfrm>
          <a:prstGeom prst="rect">
            <a:avLst/>
          </a:prstGeom>
        </p:spPr>
      </p:pic>
      <p:sp>
        <p:nvSpPr>
          <p:cNvPr id="8" name="Овал 7"/>
          <p:cNvSpPr/>
          <p:nvPr/>
        </p:nvSpPr>
        <p:spPr>
          <a:xfrm>
            <a:off x="5234485" y="4413415"/>
            <a:ext cx="809625" cy="231444"/>
          </a:xfrm>
          <a:prstGeom prst="ellipse">
            <a:avLst/>
          </a:prstGeom>
          <a:noFill/>
          <a:ln w="28575">
            <a:solidFill>
              <a:srgbClr val="D602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p:cNvSpPr txBox="1"/>
          <p:nvPr/>
        </p:nvSpPr>
        <p:spPr>
          <a:xfrm>
            <a:off x="7112544" y="4855349"/>
            <a:ext cx="3800475" cy="769441"/>
          </a:xfrm>
          <a:prstGeom prst="rect">
            <a:avLst/>
          </a:prstGeom>
          <a:solidFill>
            <a:schemeClr val="accent1">
              <a:lumMod val="40000"/>
              <a:lumOff val="60000"/>
            </a:schemeClr>
          </a:solidFill>
        </p:spPr>
        <p:txBody>
          <a:bodyPr wrap="square" rtlCol="0">
            <a:spAutoFit/>
          </a:bodyPr>
          <a:lstStyle/>
          <a:p>
            <a:pPr algn="ctr"/>
            <a:r>
              <a:rPr lang="ru-RU" sz="1100" dirty="0"/>
              <a:t>Весь объем отгруженных товаров собственного производства, выполненных работ и услуг за 2021 год. </a:t>
            </a:r>
          </a:p>
          <a:p>
            <a:pPr algn="ctr"/>
            <a:r>
              <a:rPr lang="ru-RU" sz="1100" dirty="0"/>
              <a:t>Данные по строке 301 должны быть сопоставимы со строкой 01 графы 1 формы № П-1 или № П-5 (м)</a:t>
            </a:r>
          </a:p>
        </p:txBody>
      </p:sp>
      <p:sp>
        <p:nvSpPr>
          <p:cNvPr id="12" name="TextBox 11"/>
          <p:cNvSpPr txBox="1"/>
          <p:nvPr/>
        </p:nvSpPr>
        <p:spPr>
          <a:xfrm>
            <a:off x="1399673" y="5221019"/>
            <a:ext cx="3600951" cy="430887"/>
          </a:xfrm>
          <a:prstGeom prst="rect">
            <a:avLst/>
          </a:prstGeom>
          <a:solidFill>
            <a:schemeClr val="accent1">
              <a:lumMod val="40000"/>
              <a:lumOff val="60000"/>
            </a:schemeClr>
          </a:solidFill>
        </p:spPr>
        <p:txBody>
          <a:bodyPr wrap="square" rtlCol="0">
            <a:spAutoFit/>
          </a:bodyPr>
          <a:lstStyle/>
          <a:p>
            <a:pPr algn="ctr"/>
            <a:r>
              <a:rPr lang="ru-RU" sz="1100" dirty="0"/>
              <a:t>Данные по строке 302 должны быть сопоставимы со строкой 11 графы 1 формы № П-1</a:t>
            </a:r>
          </a:p>
        </p:txBody>
      </p:sp>
      <p:sp>
        <p:nvSpPr>
          <p:cNvPr id="13" name="Овал 12"/>
          <p:cNvSpPr/>
          <p:nvPr/>
        </p:nvSpPr>
        <p:spPr>
          <a:xfrm>
            <a:off x="5260429" y="4652969"/>
            <a:ext cx="757736" cy="251656"/>
          </a:xfrm>
          <a:prstGeom prst="ellipse">
            <a:avLst/>
          </a:prstGeom>
          <a:noFill/>
          <a:ln w="28575">
            <a:solidFill>
              <a:srgbClr val="D602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5" name="Соединительная линия уступом 14"/>
          <p:cNvCxnSpPr/>
          <p:nvPr/>
        </p:nvCxnSpPr>
        <p:spPr>
          <a:xfrm>
            <a:off x="6044110" y="4540562"/>
            <a:ext cx="1068434" cy="605799"/>
          </a:xfrm>
          <a:prstGeom prst="bentConnector3">
            <a:avLst/>
          </a:prstGeom>
          <a:ln w="19050">
            <a:solidFill>
              <a:srgbClr val="D60204"/>
            </a:solidFill>
            <a:tailEnd type="triangle"/>
          </a:ln>
        </p:spPr>
        <p:style>
          <a:lnRef idx="1">
            <a:schemeClr val="accent1"/>
          </a:lnRef>
          <a:fillRef idx="0">
            <a:schemeClr val="accent1"/>
          </a:fillRef>
          <a:effectRef idx="0">
            <a:schemeClr val="accent1"/>
          </a:effectRef>
          <a:fontRef idx="minor">
            <a:schemeClr val="tx1"/>
          </a:fontRef>
        </p:style>
      </p:cxnSp>
      <p:cxnSp>
        <p:nvCxnSpPr>
          <p:cNvPr id="17" name="Соединительная линия уступом 16"/>
          <p:cNvCxnSpPr>
            <a:stCxn id="13" idx="4"/>
            <a:endCxn id="12" idx="3"/>
          </p:cNvCxnSpPr>
          <p:nvPr/>
        </p:nvCxnSpPr>
        <p:spPr>
          <a:xfrm rot="5400000">
            <a:off x="5054042" y="4851208"/>
            <a:ext cx="531838" cy="638673"/>
          </a:xfrm>
          <a:prstGeom prst="bentConnector2">
            <a:avLst/>
          </a:prstGeom>
          <a:ln w="19050">
            <a:solidFill>
              <a:srgbClr val="D60204"/>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 xmlns:a16="http://schemas.microsoft.com/office/drawing/2014/main" id="{2260F4C3-0D52-4F64-8339-30AEFB34621B}"/>
              </a:ext>
            </a:extLst>
          </p:cNvPr>
          <p:cNvSpPr txBox="1"/>
          <p:nvPr/>
        </p:nvSpPr>
        <p:spPr>
          <a:xfrm>
            <a:off x="1399673" y="6174377"/>
            <a:ext cx="9705473" cy="646331"/>
          </a:xfrm>
          <a:prstGeom prst="rect">
            <a:avLst/>
          </a:prstGeom>
          <a:noFill/>
        </p:spPr>
        <p:txBody>
          <a:bodyPr wrap="square" rtlCol="0">
            <a:spAutoFit/>
          </a:bodyPr>
          <a:lstStyle/>
          <a:p>
            <a:pPr algn="ctr"/>
            <a:r>
              <a:rPr lang="ru-RU" b="1" dirty="0">
                <a:solidFill>
                  <a:srgbClr val="D60204"/>
                </a:solidFill>
              </a:rPr>
              <a:t>Если организация не осуществляла отгрузку товаров, работ и услуг, то по строке 301 указывается «0»</a:t>
            </a:r>
          </a:p>
        </p:txBody>
      </p:sp>
    </p:spTree>
    <p:extLst>
      <p:ext uri="{BB962C8B-B14F-4D97-AF65-F5344CB8AC3E}">
        <p14:creationId xmlns:p14="http://schemas.microsoft.com/office/powerpoint/2010/main" val="19856143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 xmlns:a16="http://schemas.microsoft.com/office/drawing/2014/main" id="{CD547DC3-6BE2-4CBC-95F9-F167DB49CE02}"/>
              </a:ext>
            </a:extLst>
          </p:cNvPr>
          <p:cNvSpPr>
            <a:spLocks noGrp="1"/>
          </p:cNvSpPr>
          <p:nvPr>
            <p:ph type="sldNum" sz="quarter" idx="4"/>
          </p:nvPr>
        </p:nvSpPr>
        <p:spPr/>
        <p:txBody>
          <a:bodyPr/>
          <a:lstStyle/>
          <a:p>
            <a:fld id="{41B81EEA-DF2A-1C47-9781-44818CAE4220}" type="slidenum">
              <a:rPr lang="ru-RU" smtClean="0"/>
              <a:pPr/>
              <a:t>19</a:t>
            </a:fld>
            <a:endParaRPr lang="ru-RU"/>
          </a:p>
        </p:txBody>
      </p:sp>
      <p:pic>
        <p:nvPicPr>
          <p:cNvPr id="7" name="Рисунок 6">
            <a:extLst>
              <a:ext uri="{FF2B5EF4-FFF2-40B4-BE49-F238E27FC236}">
                <a16:creationId xmlns="" xmlns:a16="http://schemas.microsoft.com/office/drawing/2014/main" id="{F01726B5-BD9D-4EAC-A413-D1FDB94F056E}"/>
              </a:ext>
            </a:extLst>
          </p:cNvPr>
          <p:cNvPicPr>
            <a:picLocks noChangeAspect="1"/>
          </p:cNvPicPr>
          <p:nvPr/>
        </p:nvPicPr>
        <p:blipFill rotWithShape="1">
          <a:blip r:embed="rId2"/>
          <a:srcRect l="21587" t="35937" r="22222" b="5778"/>
          <a:stretch/>
        </p:blipFill>
        <p:spPr>
          <a:xfrm>
            <a:off x="827314" y="569398"/>
            <a:ext cx="8821782" cy="5719204"/>
          </a:xfrm>
          <a:prstGeom prst="rect">
            <a:avLst/>
          </a:prstGeom>
        </p:spPr>
      </p:pic>
      <p:sp>
        <p:nvSpPr>
          <p:cNvPr id="9" name="Облачко с текстом: овальное 8">
            <a:extLst>
              <a:ext uri="{FF2B5EF4-FFF2-40B4-BE49-F238E27FC236}">
                <a16:creationId xmlns="" xmlns:a16="http://schemas.microsoft.com/office/drawing/2014/main" id="{5AD70B30-8A61-4F35-8C60-B9FAA4F15602}"/>
              </a:ext>
            </a:extLst>
          </p:cNvPr>
          <p:cNvSpPr/>
          <p:nvPr/>
        </p:nvSpPr>
        <p:spPr>
          <a:xfrm>
            <a:off x="9048205" y="3952040"/>
            <a:ext cx="2151017" cy="1428177"/>
          </a:xfrm>
          <a:prstGeom prst="wedgeEllipseCallou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a:extLst>
              <a:ext uri="{FF2B5EF4-FFF2-40B4-BE49-F238E27FC236}">
                <a16:creationId xmlns="" xmlns:a16="http://schemas.microsoft.com/office/drawing/2014/main" id="{E605896E-D800-41DA-8A37-00F7CFE4964F}"/>
              </a:ext>
            </a:extLst>
          </p:cNvPr>
          <p:cNvSpPr txBox="1"/>
          <p:nvPr/>
        </p:nvSpPr>
        <p:spPr>
          <a:xfrm>
            <a:off x="9413966" y="4027491"/>
            <a:ext cx="1463040" cy="1223412"/>
          </a:xfrm>
          <a:prstGeom prst="rect">
            <a:avLst/>
          </a:prstGeom>
          <a:noFill/>
        </p:spPr>
        <p:txBody>
          <a:bodyPr wrap="square" rtlCol="0">
            <a:spAutoFit/>
          </a:bodyPr>
          <a:lstStyle/>
          <a:p>
            <a:pPr algn="ctr"/>
            <a:r>
              <a:rPr lang="ru-RU" sz="1050" dirty="0"/>
              <a:t>Стр. 421-423 обязательны для заполнения.</a:t>
            </a:r>
          </a:p>
          <a:p>
            <a:pPr algn="ctr"/>
            <a:r>
              <a:rPr lang="ru-RU" sz="1050" dirty="0"/>
              <a:t>Если в отчетном периоде нет данных, то проставляются нули</a:t>
            </a:r>
          </a:p>
        </p:txBody>
      </p:sp>
      <p:sp>
        <p:nvSpPr>
          <p:cNvPr id="11" name="Овал 10">
            <a:extLst>
              <a:ext uri="{FF2B5EF4-FFF2-40B4-BE49-F238E27FC236}">
                <a16:creationId xmlns="" xmlns:a16="http://schemas.microsoft.com/office/drawing/2014/main" id="{683F0CD2-8FB0-499F-AD6D-C51AAC87C138}"/>
              </a:ext>
            </a:extLst>
          </p:cNvPr>
          <p:cNvSpPr/>
          <p:nvPr/>
        </p:nvSpPr>
        <p:spPr>
          <a:xfrm>
            <a:off x="8786949" y="5306008"/>
            <a:ext cx="461555" cy="1509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авая фигурная скобка 11">
            <a:extLst>
              <a:ext uri="{FF2B5EF4-FFF2-40B4-BE49-F238E27FC236}">
                <a16:creationId xmlns="" xmlns:a16="http://schemas.microsoft.com/office/drawing/2014/main" id="{48D58712-3C3C-4CCB-8325-0F6AF93ABCC4}"/>
              </a:ext>
            </a:extLst>
          </p:cNvPr>
          <p:cNvSpPr/>
          <p:nvPr/>
        </p:nvSpPr>
        <p:spPr>
          <a:xfrm>
            <a:off x="8307977" y="1689463"/>
            <a:ext cx="418012" cy="3291840"/>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3" name="TextBox 12">
            <a:extLst>
              <a:ext uri="{FF2B5EF4-FFF2-40B4-BE49-F238E27FC236}">
                <a16:creationId xmlns="" xmlns:a16="http://schemas.microsoft.com/office/drawing/2014/main" id="{008137C5-03AA-438F-B5CE-057B0AE848E0}"/>
              </a:ext>
            </a:extLst>
          </p:cNvPr>
          <p:cNvSpPr txBox="1"/>
          <p:nvPr/>
        </p:nvSpPr>
        <p:spPr>
          <a:xfrm>
            <a:off x="9649096" y="2577737"/>
            <a:ext cx="1828801" cy="430887"/>
          </a:xfrm>
          <a:prstGeom prst="rect">
            <a:avLst/>
          </a:prstGeom>
          <a:noFill/>
          <a:ln>
            <a:solidFill>
              <a:srgbClr val="FF0000"/>
            </a:solidFill>
          </a:ln>
        </p:spPr>
        <p:txBody>
          <a:bodyPr wrap="square" rtlCol="0">
            <a:spAutoFit/>
          </a:bodyPr>
          <a:lstStyle/>
          <a:p>
            <a:pPr algn="ctr"/>
            <a:r>
              <a:rPr lang="ru-RU" sz="1100" dirty="0"/>
              <a:t>Заполняются все строки (401-420)</a:t>
            </a:r>
          </a:p>
        </p:txBody>
      </p:sp>
    </p:spTree>
    <p:extLst>
      <p:ext uri="{BB962C8B-B14F-4D97-AF65-F5344CB8AC3E}">
        <p14:creationId xmlns:p14="http://schemas.microsoft.com/office/powerpoint/2010/main" val="26329817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4"/>
          </p:nvPr>
        </p:nvSpPr>
        <p:spPr/>
        <p:txBody>
          <a:bodyPr/>
          <a:lstStyle/>
          <a:p>
            <a:fld id="{41B81EEA-DF2A-1C47-9781-44818CAE4220}" type="slidenum">
              <a:rPr lang="ru-RU" smtClean="0"/>
              <a:pPr/>
              <a:t>2</a:t>
            </a:fld>
            <a:endParaRPr lang="ru-RU"/>
          </a:p>
        </p:txBody>
      </p:sp>
      <p:sp>
        <p:nvSpPr>
          <p:cNvPr id="5" name="Текст 4"/>
          <p:cNvSpPr>
            <a:spLocks noGrp="1"/>
          </p:cNvSpPr>
          <p:nvPr>
            <p:ph type="body" sz="quarter" idx="12"/>
          </p:nvPr>
        </p:nvSpPr>
        <p:spPr>
          <a:xfrm>
            <a:off x="512444" y="601262"/>
            <a:ext cx="11176636" cy="5754420"/>
          </a:xfrm>
        </p:spPr>
        <p:txBody>
          <a:bodyPr/>
          <a:lstStyle/>
          <a:p>
            <a:pPr marL="0" indent="457200" algn="just">
              <a:lnSpc>
                <a:spcPct val="100000"/>
              </a:lnSpc>
              <a:spcBef>
                <a:spcPts val="0"/>
              </a:spcBef>
            </a:pPr>
            <a:endParaRPr lang="ru-RU" sz="1400" dirty="0"/>
          </a:p>
          <a:p>
            <a:pPr marL="0" indent="457200" algn="just">
              <a:lnSpc>
                <a:spcPct val="100000"/>
              </a:lnSpc>
              <a:spcBef>
                <a:spcPts val="0"/>
              </a:spcBef>
            </a:pPr>
            <a:r>
              <a:rPr lang="ru-RU" sz="1400" dirty="0"/>
              <a:t>Форму № 4-инновация предоставляют юридические лица (кроме субъектов малого предпринимательства), осуществляющие экономическую деятельность в соответствии с Общероссийским классификатором видов экономической деятельности (полный перечень респондентов приведен в указаниях по заполнению формы). </a:t>
            </a:r>
          </a:p>
          <a:p>
            <a:pPr marL="0" indent="457200" algn="just">
              <a:lnSpc>
                <a:spcPct val="100000"/>
              </a:lnSpc>
              <a:spcBef>
                <a:spcPts val="0"/>
              </a:spcBef>
            </a:pPr>
            <a:r>
              <a:rPr lang="ru-RU" sz="1400" dirty="0"/>
              <a:t>Срок представления формы – </a:t>
            </a:r>
            <a:r>
              <a:rPr lang="ru-RU" sz="1400" b="1" i="1" dirty="0"/>
              <a:t>4 апреля 2022 года.</a:t>
            </a:r>
            <a:endParaRPr lang="ru-RU" sz="1400" dirty="0"/>
          </a:p>
          <a:p>
            <a:pPr marL="0" indent="457200" algn="just">
              <a:lnSpc>
                <a:spcPct val="100000"/>
              </a:lnSpc>
              <a:spcBef>
                <a:spcPts val="0"/>
              </a:spcBef>
            </a:pPr>
            <a:r>
              <a:rPr lang="ru-RU" sz="1400" dirty="0" smtClean="0"/>
              <a:t>Указания </a:t>
            </a:r>
            <a:r>
              <a:rPr lang="ru-RU" sz="1400" dirty="0"/>
              <a:t>по заполнению </a:t>
            </a:r>
            <a:r>
              <a:rPr lang="ru-RU" sz="1400" dirty="0" smtClean="0"/>
              <a:t>формы размещены </a:t>
            </a:r>
            <a:r>
              <a:rPr lang="ru-RU" sz="1400" dirty="0"/>
              <a:t>на официальном сайте Росстата, в разделе Респондентам          Формы федерального статистического наблюдения и формы бухгалтерской (финансовой) отчетности         Альбом форм федерального статистического наблюдения.</a:t>
            </a:r>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p:txBody>
      </p:sp>
      <p:cxnSp>
        <p:nvCxnSpPr>
          <p:cNvPr id="9" name="Прямая со стрелкой 8">
            <a:extLst>
              <a:ext uri="{FF2B5EF4-FFF2-40B4-BE49-F238E27FC236}">
                <a16:creationId xmlns="" xmlns:a16="http://schemas.microsoft.com/office/drawing/2014/main" id="{9220150E-E11A-477E-94E0-338ECE40F58D}"/>
              </a:ext>
            </a:extLst>
          </p:cNvPr>
          <p:cNvCxnSpPr/>
          <p:nvPr/>
        </p:nvCxnSpPr>
        <p:spPr>
          <a:xfrm>
            <a:off x="10519214" y="1820332"/>
            <a:ext cx="24553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a:extLst>
              <a:ext uri="{FF2B5EF4-FFF2-40B4-BE49-F238E27FC236}">
                <a16:creationId xmlns="" xmlns:a16="http://schemas.microsoft.com/office/drawing/2014/main" id="{414F7ED9-DFFD-400A-902C-8D79727C92BD}"/>
              </a:ext>
            </a:extLst>
          </p:cNvPr>
          <p:cNvCxnSpPr/>
          <p:nvPr/>
        </p:nvCxnSpPr>
        <p:spPr>
          <a:xfrm>
            <a:off x="8681150" y="2023532"/>
            <a:ext cx="27940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pic>
        <p:nvPicPr>
          <p:cNvPr id="12" name="Рисунок 11">
            <a:extLst>
              <a:ext uri="{FF2B5EF4-FFF2-40B4-BE49-F238E27FC236}">
                <a16:creationId xmlns="" xmlns:a16="http://schemas.microsoft.com/office/drawing/2014/main" id="{FE31643D-CE4B-4AEE-AFD8-BB36DBB23596}"/>
              </a:ext>
            </a:extLst>
          </p:cNvPr>
          <p:cNvPicPr>
            <a:picLocks noChangeAspect="1"/>
          </p:cNvPicPr>
          <p:nvPr/>
        </p:nvPicPr>
        <p:blipFill rotWithShape="1">
          <a:blip r:embed="rId2"/>
          <a:srcRect l="8745" t="14298" r="9941" b="5780"/>
          <a:stretch/>
        </p:blipFill>
        <p:spPr>
          <a:xfrm>
            <a:off x="2673283" y="2753655"/>
            <a:ext cx="6845433" cy="3784589"/>
          </a:xfrm>
          <a:prstGeom prst="rect">
            <a:avLst/>
          </a:prstGeom>
        </p:spPr>
      </p:pic>
      <p:sp>
        <p:nvSpPr>
          <p:cNvPr id="6" name="TextBox 5">
            <a:extLst>
              <a:ext uri="{FF2B5EF4-FFF2-40B4-BE49-F238E27FC236}">
                <a16:creationId xmlns="" xmlns:a16="http://schemas.microsoft.com/office/drawing/2014/main" id="{202062EF-5440-4E4D-8459-24B71C66F5A7}"/>
              </a:ext>
            </a:extLst>
          </p:cNvPr>
          <p:cNvSpPr txBox="1"/>
          <p:nvPr/>
        </p:nvSpPr>
        <p:spPr>
          <a:xfrm>
            <a:off x="7436086" y="5526788"/>
            <a:ext cx="3680460" cy="646331"/>
          </a:xfrm>
          <a:prstGeom prst="rect">
            <a:avLst/>
          </a:prstGeom>
          <a:solidFill>
            <a:schemeClr val="accent1">
              <a:lumMod val="40000"/>
              <a:lumOff val="60000"/>
            </a:schemeClr>
          </a:solidFill>
        </p:spPr>
        <p:txBody>
          <a:bodyPr wrap="square">
            <a:spAutoFit/>
          </a:bodyPr>
          <a:lstStyle/>
          <a:p>
            <a:pPr algn="ctr"/>
            <a:r>
              <a:rPr lang="ru-RU" sz="1200" dirty="0"/>
              <a:t>Бланк и Указания по заполнению формы утверждены Приказом Росстата от 30.07.2021 № 463 (с изменениями от 17.12.2021 № 925)</a:t>
            </a:r>
          </a:p>
        </p:txBody>
      </p:sp>
      <p:sp>
        <p:nvSpPr>
          <p:cNvPr id="7" name="TextBox 6">
            <a:extLst>
              <a:ext uri="{FF2B5EF4-FFF2-40B4-BE49-F238E27FC236}">
                <a16:creationId xmlns="" xmlns:a16="http://schemas.microsoft.com/office/drawing/2014/main" id="{044EC50D-E47E-4A03-9FAC-8E08AA301743}"/>
              </a:ext>
            </a:extLst>
          </p:cNvPr>
          <p:cNvSpPr txBox="1"/>
          <p:nvPr/>
        </p:nvSpPr>
        <p:spPr>
          <a:xfrm>
            <a:off x="2308256" y="5689011"/>
            <a:ext cx="2524980" cy="461665"/>
          </a:xfrm>
          <a:prstGeom prst="rect">
            <a:avLst/>
          </a:prstGeom>
          <a:solidFill>
            <a:schemeClr val="accent1">
              <a:lumMod val="40000"/>
              <a:lumOff val="60000"/>
            </a:schemeClr>
          </a:solidFill>
        </p:spPr>
        <p:txBody>
          <a:bodyPr wrap="square">
            <a:spAutoFit/>
          </a:bodyPr>
          <a:lstStyle/>
          <a:p>
            <a:pPr algn="ctr"/>
            <a:r>
              <a:rPr lang="ru-RU" sz="1200" dirty="0"/>
              <a:t>Актуальная версия </a:t>
            </a:r>
            <a:r>
              <a:rPr lang="en-US" sz="1200" dirty="0"/>
              <a:t>xml-</a:t>
            </a:r>
            <a:r>
              <a:rPr lang="ru-RU" sz="1200" dirty="0"/>
              <a:t>шаблона от 14-02-2022</a:t>
            </a:r>
          </a:p>
        </p:txBody>
      </p:sp>
      <p:sp>
        <p:nvSpPr>
          <p:cNvPr id="13" name="Овал 12">
            <a:extLst>
              <a:ext uri="{FF2B5EF4-FFF2-40B4-BE49-F238E27FC236}">
                <a16:creationId xmlns="" xmlns:a16="http://schemas.microsoft.com/office/drawing/2014/main" id="{4397BE52-E03B-4DD6-9337-9883DFE8A461}"/>
              </a:ext>
            </a:extLst>
          </p:cNvPr>
          <p:cNvSpPr/>
          <p:nvPr/>
        </p:nvSpPr>
        <p:spPr>
          <a:xfrm>
            <a:off x="6654726" y="4784678"/>
            <a:ext cx="587164" cy="392920"/>
          </a:xfrm>
          <a:prstGeom prst="ellipse">
            <a:avLst/>
          </a:prstGeom>
          <a:noFill/>
          <a:ln w="19050">
            <a:solidFill>
              <a:srgbClr val="D801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Овал 13">
            <a:extLst>
              <a:ext uri="{FF2B5EF4-FFF2-40B4-BE49-F238E27FC236}">
                <a16:creationId xmlns="" xmlns:a16="http://schemas.microsoft.com/office/drawing/2014/main" id="{114617AB-B833-4F9F-AB05-02956EA660C8}"/>
              </a:ext>
            </a:extLst>
          </p:cNvPr>
          <p:cNvSpPr/>
          <p:nvPr/>
        </p:nvSpPr>
        <p:spPr>
          <a:xfrm>
            <a:off x="5997290" y="4784678"/>
            <a:ext cx="657436" cy="392920"/>
          </a:xfrm>
          <a:prstGeom prst="ellipse">
            <a:avLst/>
          </a:prstGeom>
          <a:noFill/>
          <a:ln w="19050">
            <a:solidFill>
              <a:srgbClr val="D801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6" name="Прямая со стрелкой 15">
            <a:extLst>
              <a:ext uri="{FF2B5EF4-FFF2-40B4-BE49-F238E27FC236}">
                <a16:creationId xmlns="" xmlns:a16="http://schemas.microsoft.com/office/drawing/2014/main" id="{FA760D20-A152-4138-94FA-76606AB8FAF8}"/>
              </a:ext>
            </a:extLst>
          </p:cNvPr>
          <p:cNvCxnSpPr>
            <a:cxnSpLocks/>
          </p:cNvCxnSpPr>
          <p:nvPr/>
        </p:nvCxnSpPr>
        <p:spPr>
          <a:xfrm flipV="1">
            <a:off x="4843708" y="4940613"/>
            <a:ext cx="1145539" cy="707873"/>
          </a:xfrm>
          <a:prstGeom prst="straightConnector1">
            <a:avLst/>
          </a:prstGeom>
          <a:ln>
            <a:solidFill>
              <a:srgbClr val="D8010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a:extLst>
              <a:ext uri="{FF2B5EF4-FFF2-40B4-BE49-F238E27FC236}">
                <a16:creationId xmlns="" xmlns:a16="http://schemas.microsoft.com/office/drawing/2014/main" id="{E03E2FEA-ACB1-43F8-B5E0-D7EB1212999B}"/>
              </a:ext>
            </a:extLst>
          </p:cNvPr>
          <p:cNvCxnSpPr>
            <a:cxnSpLocks/>
            <a:endCxn id="13" idx="6"/>
          </p:cNvCxnSpPr>
          <p:nvPr/>
        </p:nvCxnSpPr>
        <p:spPr>
          <a:xfrm flipH="1" flipV="1">
            <a:off x="7241890" y="4981138"/>
            <a:ext cx="787049" cy="54565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9509679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4"/>
          </p:nvPr>
        </p:nvSpPr>
        <p:spPr/>
        <p:txBody>
          <a:bodyPr/>
          <a:lstStyle/>
          <a:p>
            <a:fld id="{41B81EEA-DF2A-1C47-9781-44818CAE4220}" type="slidenum">
              <a:rPr lang="ru-RU" smtClean="0"/>
              <a:pPr/>
              <a:t>20</a:t>
            </a:fld>
            <a:endParaRPr lang="ru-RU" dirty="0"/>
          </a:p>
        </p:txBody>
      </p:sp>
      <p:pic>
        <p:nvPicPr>
          <p:cNvPr id="6" name="Рисунок 5"/>
          <p:cNvPicPr>
            <a:picLocks noChangeAspect="1"/>
          </p:cNvPicPr>
          <p:nvPr/>
        </p:nvPicPr>
        <p:blipFill rotWithShape="1">
          <a:blip r:embed="rId2"/>
          <a:srcRect l="17074" t="17802" r="18537" b="6895"/>
          <a:stretch/>
        </p:blipFill>
        <p:spPr>
          <a:xfrm>
            <a:off x="218363" y="82853"/>
            <a:ext cx="9812741" cy="6455391"/>
          </a:xfrm>
          <a:prstGeom prst="rect">
            <a:avLst/>
          </a:prstGeom>
        </p:spPr>
      </p:pic>
      <p:sp>
        <p:nvSpPr>
          <p:cNvPr id="3" name="Овал 2">
            <a:extLst>
              <a:ext uri="{FF2B5EF4-FFF2-40B4-BE49-F238E27FC236}">
                <a16:creationId xmlns="" xmlns:a16="http://schemas.microsoft.com/office/drawing/2014/main" id="{8BEE7401-CEEE-4E77-95F9-E65E952F6A51}"/>
              </a:ext>
            </a:extLst>
          </p:cNvPr>
          <p:cNvSpPr/>
          <p:nvPr/>
        </p:nvSpPr>
        <p:spPr>
          <a:xfrm>
            <a:off x="5712823" y="1010194"/>
            <a:ext cx="957943" cy="2351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10031104" y="2100331"/>
            <a:ext cx="2023003" cy="830997"/>
          </a:xfrm>
          <a:prstGeom prst="rect">
            <a:avLst/>
          </a:prstGeom>
          <a:solidFill>
            <a:schemeClr val="tx2">
              <a:lumMod val="40000"/>
              <a:lumOff val="60000"/>
            </a:schemeClr>
          </a:solidFill>
        </p:spPr>
        <p:txBody>
          <a:bodyPr wrap="square" rtlCol="0">
            <a:spAutoFit/>
          </a:bodyPr>
          <a:lstStyle/>
          <a:p>
            <a:pPr algn="ctr"/>
            <a:r>
              <a:rPr lang="ru-RU" sz="1200" dirty="0" smtClean="0">
                <a:solidFill>
                  <a:srgbClr val="FF0000"/>
                </a:solidFill>
              </a:rPr>
              <a:t>При заполнении данной строки следует сверять с данными формы № 2-наукам</a:t>
            </a:r>
            <a:endParaRPr lang="ru-RU" sz="1200" dirty="0">
              <a:solidFill>
                <a:srgbClr val="FF0000"/>
              </a:solidFill>
            </a:endParaRPr>
          </a:p>
        </p:txBody>
      </p:sp>
      <p:cxnSp>
        <p:nvCxnSpPr>
          <p:cNvPr id="9" name="Прямая со стрелкой 8"/>
          <p:cNvCxnSpPr>
            <a:stCxn id="7" idx="1"/>
          </p:cNvCxnSpPr>
          <p:nvPr/>
        </p:nvCxnSpPr>
        <p:spPr>
          <a:xfrm flipH="1">
            <a:off x="6906126" y="2515830"/>
            <a:ext cx="3124978" cy="10705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0031104" y="5248594"/>
            <a:ext cx="2023003" cy="276999"/>
          </a:xfrm>
          <a:prstGeom prst="rect">
            <a:avLst/>
          </a:prstGeom>
          <a:solidFill>
            <a:schemeClr val="tx2">
              <a:lumMod val="40000"/>
              <a:lumOff val="60000"/>
            </a:schemeClr>
          </a:solidFill>
        </p:spPr>
        <p:txBody>
          <a:bodyPr wrap="square" rtlCol="0">
            <a:spAutoFit/>
          </a:bodyPr>
          <a:lstStyle/>
          <a:p>
            <a:pPr algn="ctr"/>
            <a:r>
              <a:rPr lang="ru-RU" sz="1200" dirty="0" smtClean="0">
                <a:solidFill>
                  <a:srgbClr val="FF0000"/>
                </a:solidFill>
              </a:rPr>
              <a:t> По данным Роспатента</a:t>
            </a:r>
            <a:endParaRPr lang="ru-RU" sz="1200" dirty="0">
              <a:solidFill>
                <a:srgbClr val="FF0000"/>
              </a:solidFill>
            </a:endParaRPr>
          </a:p>
        </p:txBody>
      </p:sp>
      <p:cxnSp>
        <p:nvCxnSpPr>
          <p:cNvPr id="14" name="Прямая со стрелкой 13"/>
          <p:cNvCxnSpPr>
            <a:stCxn id="13" idx="1"/>
          </p:cNvCxnSpPr>
          <p:nvPr/>
        </p:nvCxnSpPr>
        <p:spPr>
          <a:xfrm flipH="1">
            <a:off x="7399421" y="5387094"/>
            <a:ext cx="2631683" cy="351969"/>
          </a:xfrm>
          <a:prstGeom prst="straightConnector1">
            <a:avLst/>
          </a:prstGeom>
          <a:ln w="28575">
            <a:solidFill>
              <a:srgbClr val="D7010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57031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4"/>
          </p:nvPr>
        </p:nvSpPr>
        <p:spPr/>
        <p:txBody>
          <a:bodyPr/>
          <a:lstStyle/>
          <a:p>
            <a:fld id="{41B81EEA-DF2A-1C47-9781-44818CAE4220}" type="slidenum">
              <a:rPr lang="ru-RU" smtClean="0"/>
              <a:pPr/>
              <a:t>21</a:t>
            </a:fld>
            <a:endParaRPr lang="ru-RU"/>
          </a:p>
        </p:txBody>
      </p:sp>
      <p:pic>
        <p:nvPicPr>
          <p:cNvPr id="8" name="Рисунок 7"/>
          <p:cNvPicPr>
            <a:picLocks noChangeAspect="1"/>
          </p:cNvPicPr>
          <p:nvPr/>
        </p:nvPicPr>
        <p:blipFill rotWithShape="1">
          <a:blip r:embed="rId2"/>
          <a:srcRect l="17369" t="19731" r="18737" b="7099"/>
          <a:stretch/>
        </p:blipFill>
        <p:spPr>
          <a:xfrm>
            <a:off x="529388" y="448342"/>
            <a:ext cx="9737559" cy="6272465"/>
          </a:xfrm>
          <a:prstGeom prst="rect">
            <a:avLst/>
          </a:prstGeom>
        </p:spPr>
      </p:pic>
      <p:sp>
        <p:nvSpPr>
          <p:cNvPr id="9" name="Овал 8"/>
          <p:cNvSpPr/>
          <p:nvPr/>
        </p:nvSpPr>
        <p:spPr>
          <a:xfrm>
            <a:off x="529388" y="5924550"/>
            <a:ext cx="927937" cy="352425"/>
          </a:xfrm>
          <a:prstGeom prst="ellipse">
            <a:avLst/>
          </a:prstGeom>
          <a:noFill/>
          <a:ln w="28575">
            <a:solidFill>
              <a:srgbClr val="D801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Овал 10"/>
          <p:cNvSpPr/>
          <p:nvPr/>
        </p:nvSpPr>
        <p:spPr>
          <a:xfrm>
            <a:off x="319838" y="1057275"/>
            <a:ext cx="8366962" cy="438150"/>
          </a:xfrm>
          <a:prstGeom prst="ellipse">
            <a:avLst/>
          </a:prstGeom>
          <a:noFill/>
          <a:ln w="28575">
            <a:solidFill>
              <a:srgbClr val="D801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p:cNvSpPr txBox="1"/>
          <p:nvPr/>
        </p:nvSpPr>
        <p:spPr>
          <a:xfrm>
            <a:off x="8809623" y="2400300"/>
            <a:ext cx="3111134" cy="830997"/>
          </a:xfrm>
          <a:prstGeom prst="rect">
            <a:avLst/>
          </a:prstGeom>
          <a:solidFill>
            <a:schemeClr val="tx2">
              <a:lumMod val="40000"/>
              <a:lumOff val="60000"/>
            </a:schemeClr>
          </a:solidFill>
          <a:ln>
            <a:solidFill>
              <a:schemeClr val="tx1"/>
            </a:solidFill>
          </a:ln>
        </p:spPr>
        <p:txBody>
          <a:bodyPr wrap="square" rtlCol="0">
            <a:spAutoFit/>
          </a:bodyPr>
          <a:lstStyle/>
          <a:p>
            <a:pPr algn="ctr"/>
            <a:r>
              <a:rPr lang="ru-RU" sz="1200" dirty="0" smtClean="0"/>
              <a:t>Если заполнена строка 501, то необходимо заполнить стр. 513-517,519</a:t>
            </a:r>
          </a:p>
          <a:p>
            <a:pPr algn="ctr"/>
            <a:r>
              <a:rPr lang="ru-RU" sz="1200" dirty="0" smtClean="0"/>
              <a:t>Сумма строк 513-519 должна быть равна стр.501</a:t>
            </a:r>
            <a:endParaRPr lang="ru-RU" sz="1200" dirty="0"/>
          </a:p>
        </p:txBody>
      </p:sp>
      <p:sp>
        <p:nvSpPr>
          <p:cNvPr id="13" name="TextBox 12"/>
          <p:cNvSpPr txBox="1"/>
          <p:nvPr/>
        </p:nvSpPr>
        <p:spPr>
          <a:xfrm>
            <a:off x="8809622" y="4054825"/>
            <a:ext cx="3111135" cy="830997"/>
          </a:xfrm>
          <a:prstGeom prst="rect">
            <a:avLst/>
          </a:prstGeom>
          <a:solidFill>
            <a:schemeClr val="tx2">
              <a:lumMod val="40000"/>
              <a:lumOff val="60000"/>
            </a:schemeClr>
          </a:solidFill>
          <a:ln>
            <a:solidFill>
              <a:schemeClr val="tx1"/>
            </a:solidFill>
          </a:ln>
        </p:spPr>
        <p:txBody>
          <a:bodyPr wrap="square" rtlCol="0">
            <a:spAutoFit/>
          </a:bodyPr>
          <a:lstStyle/>
          <a:p>
            <a:pPr algn="ctr"/>
            <a:r>
              <a:rPr lang="ru-RU" sz="1200" dirty="0" smtClean="0"/>
              <a:t>В стр.523 и 524 необходимо указать затраты по типам инноваций</a:t>
            </a:r>
          </a:p>
          <a:p>
            <a:pPr algn="ctr"/>
            <a:r>
              <a:rPr lang="ru-RU" sz="1200" dirty="0"/>
              <a:t>Сумма строк </a:t>
            </a:r>
            <a:r>
              <a:rPr lang="ru-RU" sz="1200" dirty="0" smtClean="0"/>
              <a:t>523-524 </a:t>
            </a:r>
            <a:r>
              <a:rPr lang="ru-RU" sz="1200" dirty="0"/>
              <a:t>должна быть равна </a:t>
            </a:r>
            <a:r>
              <a:rPr lang="ru-RU" sz="1200" dirty="0" smtClean="0"/>
              <a:t>стр.501</a:t>
            </a:r>
            <a:endParaRPr lang="ru-RU" sz="1200" dirty="0"/>
          </a:p>
        </p:txBody>
      </p:sp>
      <p:sp>
        <p:nvSpPr>
          <p:cNvPr id="14" name="TextBox 13"/>
          <p:cNvSpPr txBox="1"/>
          <p:nvPr/>
        </p:nvSpPr>
        <p:spPr>
          <a:xfrm>
            <a:off x="7485646" y="5953809"/>
            <a:ext cx="3334753" cy="646331"/>
          </a:xfrm>
          <a:prstGeom prst="rect">
            <a:avLst/>
          </a:prstGeom>
          <a:solidFill>
            <a:schemeClr val="tx2">
              <a:lumMod val="40000"/>
              <a:lumOff val="60000"/>
            </a:schemeClr>
          </a:solidFill>
          <a:ln>
            <a:solidFill>
              <a:schemeClr val="tx1"/>
            </a:solidFill>
          </a:ln>
        </p:spPr>
        <p:txBody>
          <a:bodyPr wrap="square" rtlCol="0">
            <a:spAutoFit/>
          </a:bodyPr>
          <a:lstStyle/>
          <a:p>
            <a:pPr algn="ctr"/>
            <a:r>
              <a:rPr lang="ru-RU" sz="1200" dirty="0" smtClean="0"/>
              <a:t>Если заполнена стр.511, то в стр.526 необходимо перечислить прочие затраты на инновационную деятельность</a:t>
            </a:r>
            <a:endParaRPr lang="ru-RU" sz="1200" dirty="0"/>
          </a:p>
        </p:txBody>
      </p:sp>
    </p:spTree>
    <p:extLst>
      <p:ext uri="{BB962C8B-B14F-4D97-AF65-F5344CB8AC3E}">
        <p14:creationId xmlns:p14="http://schemas.microsoft.com/office/powerpoint/2010/main" val="2775133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4"/>
          </p:nvPr>
        </p:nvSpPr>
        <p:spPr/>
        <p:txBody>
          <a:bodyPr/>
          <a:lstStyle/>
          <a:p>
            <a:fld id="{41B81EEA-DF2A-1C47-9781-44818CAE4220}" type="slidenum">
              <a:rPr lang="ru-RU" smtClean="0"/>
              <a:pPr/>
              <a:t>22</a:t>
            </a:fld>
            <a:endParaRPr lang="ru-RU"/>
          </a:p>
        </p:txBody>
      </p:sp>
      <p:sp>
        <p:nvSpPr>
          <p:cNvPr id="3" name="Текст 2"/>
          <p:cNvSpPr>
            <a:spLocks noGrp="1"/>
          </p:cNvSpPr>
          <p:nvPr>
            <p:ph type="body" sz="quarter" idx="10"/>
          </p:nvPr>
        </p:nvSpPr>
        <p:spPr>
          <a:xfrm>
            <a:off x="-1372807" y="536137"/>
            <a:ext cx="11594980" cy="936897"/>
          </a:xfrm>
        </p:spPr>
        <p:txBody>
          <a:bodyPr/>
          <a:lstStyle/>
          <a:p>
            <a:pPr algn="r"/>
            <a:r>
              <a:rPr lang="ru-RU" dirty="0"/>
              <a:t>Примеры затрат в бюджетных организациях</a:t>
            </a:r>
          </a:p>
          <a:p>
            <a:pPr algn="r"/>
            <a:endParaRPr lang="ru-RU" dirty="0"/>
          </a:p>
        </p:txBody>
      </p:sp>
      <p:graphicFrame>
        <p:nvGraphicFramePr>
          <p:cNvPr id="6" name="Схема 5"/>
          <p:cNvGraphicFramePr/>
          <p:nvPr>
            <p:extLst>
              <p:ext uri="{D42A27DB-BD31-4B8C-83A1-F6EECF244321}">
                <p14:modId xmlns:p14="http://schemas.microsoft.com/office/powerpoint/2010/main" val="2630391058"/>
              </p:ext>
            </p:extLst>
          </p:nvPr>
        </p:nvGraphicFramePr>
        <p:xfrm>
          <a:off x="846161" y="1510312"/>
          <a:ext cx="10577015"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161548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4"/>
          </p:nvPr>
        </p:nvSpPr>
        <p:spPr/>
        <p:txBody>
          <a:bodyPr/>
          <a:lstStyle/>
          <a:p>
            <a:fld id="{41B81EEA-DF2A-1C47-9781-44818CAE4220}" type="slidenum">
              <a:rPr lang="ru-RU" smtClean="0"/>
              <a:pPr/>
              <a:t>23</a:t>
            </a:fld>
            <a:endParaRPr lang="ru-RU"/>
          </a:p>
        </p:txBody>
      </p:sp>
      <p:pic>
        <p:nvPicPr>
          <p:cNvPr id="9" name="Рисунок 8"/>
          <p:cNvPicPr>
            <a:picLocks noChangeAspect="1"/>
          </p:cNvPicPr>
          <p:nvPr/>
        </p:nvPicPr>
        <p:blipFill rotWithShape="1">
          <a:blip r:embed="rId2"/>
          <a:srcRect l="17074" t="19074" r="17910" b="7214"/>
          <a:stretch/>
        </p:blipFill>
        <p:spPr>
          <a:xfrm>
            <a:off x="418531" y="401893"/>
            <a:ext cx="9908276" cy="6318914"/>
          </a:xfrm>
          <a:prstGeom prst="rect">
            <a:avLst/>
          </a:prstGeom>
        </p:spPr>
      </p:pic>
      <p:sp>
        <p:nvSpPr>
          <p:cNvPr id="7" name="TextBox 6"/>
          <p:cNvSpPr txBox="1"/>
          <p:nvPr/>
        </p:nvSpPr>
        <p:spPr>
          <a:xfrm>
            <a:off x="9444250" y="2826630"/>
            <a:ext cx="2609857" cy="2031325"/>
          </a:xfrm>
          <a:prstGeom prst="rect">
            <a:avLst/>
          </a:prstGeom>
          <a:solidFill>
            <a:schemeClr val="tx2">
              <a:lumMod val="20000"/>
              <a:lumOff val="80000"/>
            </a:schemeClr>
          </a:solidFill>
        </p:spPr>
        <p:txBody>
          <a:bodyPr wrap="square" rtlCol="0">
            <a:spAutoFit/>
          </a:bodyPr>
          <a:lstStyle/>
          <a:p>
            <a:pPr algn="ctr"/>
            <a:r>
              <a:rPr lang="ru-RU" sz="1400" dirty="0"/>
              <a:t>Раздел заполняют организации, осуществляющие инновации в течение последних трех лет, отметившие код «1» в любой из строк </a:t>
            </a:r>
            <a:r>
              <a:rPr lang="ru-RU" sz="1400" dirty="0" smtClean="0"/>
              <a:t>201-210</a:t>
            </a:r>
            <a:endParaRPr lang="ru-RU" sz="1400" dirty="0"/>
          </a:p>
          <a:p>
            <a:pPr algn="ctr"/>
            <a:r>
              <a:rPr lang="ru-RU" sz="1400" b="1" dirty="0">
                <a:solidFill>
                  <a:srgbClr val="FF0000"/>
                </a:solidFill>
              </a:rPr>
              <a:t>КАЖДАЯ СТРОЧКА ДОЛЖНА БЫТЬ ОЦЕНЕНА КОДОМ</a:t>
            </a:r>
          </a:p>
        </p:txBody>
      </p:sp>
      <p:sp>
        <p:nvSpPr>
          <p:cNvPr id="10" name="Правая фигурная скобка 9"/>
          <p:cNvSpPr/>
          <p:nvPr/>
        </p:nvSpPr>
        <p:spPr>
          <a:xfrm>
            <a:off x="8952931" y="1555845"/>
            <a:ext cx="218365" cy="4380931"/>
          </a:xfrm>
          <a:prstGeom prst="rightBrace">
            <a:avLst/>
          </a:prstGeom>
          <a:ln w="28575">
            <a:solidFill>
              <a:srgbClr val="D8010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1" name="Овал 10"/>
          <p:cNvSpPr/>
          <p:nvPr/>
        </p:nvSpPr>
        <p:spPr>
          <a:xfrm>
            <a:off x="8777432" y="6355682"/>
            <a:ext cx="1173707" cy="365125"/>
          </a:xfrm>
          <a:prstGeom prst="ellipse">
            <a:avLst/>
          </a:prstGeom>
          <a:noFill/>
          <a:ln>
            <a:solidFill>
              <a:srgbClr val="D801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p:cNvSpPr txBox="1"/>
          <p:nvPr/>
        </p:nvSpPr>
        <p:spPr>
          <a:xfrm>
            <a:off x="9444250" y="5500048"/>
            <a:ext cx="2541618" cy="738664"/>
          </a:xfrm>
          <a:prstGeom prst="rect">
            <a:avLst/>
          </a:prstGeom>
          <a:solidFill>
            <a:schemeClr val="tx2">
              <a:lumMod val="20000"/>
              <a:lumOff val="80000"/>
            </a:schemeClr>
          </a:solidFill>
        </p:spPr>
        <p:txBody>
          <a:bodyPr wrap="square" rtlCol="0">
            <a:spAutoFit/>
          </a:bodyPr>
          <a:lstStyle/>
          <a:p>
            <a:pPr algn="ctr"/>
            <a:r>
              <a:rPr lang="ru-RU" sz="1400" dirty="0"/>
              <a:t>Заполняется, если в разделе 2 в строках </a:t>
            </a:r>
            <a:r>
              <a:rPr lang="ru-RU" sz="1400" dirty="0" smtClean="0"/>
              <a:t>201-210 </a:t>
            </a:r>
            <a:r>
              <a:rPr lang="ru-RU" sz="1400" dirty="0"/>
              <a:t>указан код «2»</a:t>
            </a:r>
          </a:p>
        </p:txBody>
      </p:sp>
      <p:cxnSp>
        <p:nvCxnSpPr>
          <p:cNvPr id="14" name="Соединительная линия уступом 13"/>
          <p:cNvCxnSpPr/>
          <p:nvPr/>
        </p:nvCxnSpPr>
        <p:spPr>
          <a:xfrm rot="10800000" flipV="1">
            <a:off x="10167582" y="6238712"/>
            <a:ext cx="581596" cy="299532"/>
          </a:xfrm>
          <a:prstGeom prst="bentConnector3">
            <a:avLst/>
          </a:prstGeom>
          <a:ln>
            <a:solidFill>
              <a:srgbClr val="D80102"/>
            </a:solidFill>
            <a:tailEnd type="triangle"/>
          </a:ln>
        </p:spPr>
        <p:style>
          <a:lnRef idx="1">
            <a:schemeClr val="accent2"/>
          </a:lnRef>
          <a:fillRef idx="0">
            <a:schemeClr val="accent2"/>
          </a:fillRef>
          <a:effectRef idx="0">
            <a:schemeClr val="accent2"/>
          </a:effectRef>
          <a:fontRef idx="minor">
            <a:schemeClr val="tx1"/>
          </a:fontRef>
        </p:style>
      </p:cxnSp>
      <p:sp>
        <p:nvSpPr>
          <p:cNvPr id="15" name="Овал 14"/>
          <p:cNvSpPr/>
          <p:nvPr/>
        </p:nvSpPr>
        <p:spPr>
          <a:xfrm>
            <a:off x="8134066" y="1787857"/>
            <a:ext cx="723331" cy="191068"/>
          </a:xfrm>
          <a:prstGeom prst="ellipse">
            <a:avLst/>
          </a:prstGeom>
          <a:noFill/>
          <a:ln>
            <a:solidFill>
              <a:srgbClr val="D801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TextBox 17"/>
          <p:cNvSpPr txBox="1"/>
          <p:nvPr/>
        </p:nvSpPr>
        <p:spPr>
          <a:xfrm>
            <a:off x="9444249" y="1583140"/>
            <a:ext cx="2575737" cy="523220"/>
          </a:xfrm>
          <a:prstGeom prst="rect">
            <a:avLst/>
          </a:prstGeom>
          <a:solidFill>
            <a:schemeClr val="accent1">
              <a:lumMod val="40000"/>
              <a:lumOff val="60000"/>
            </a:schemeClr>
          </a:solidFill>
        </p:spPr>
        <p:txBody>
          <a:bodyPr wrap="square" rtlCol="0">
            <a:spAutoFit/>
          </a:bodyPr>
          <a:lstStyle/>
          <a:p>
            <a:pPr algn="ctr"/>
            <a:r>
              <a:rPr lang="ru-RU" sz="1400" b="1" dirty="0">
                <a:solidFill>
                  <a:srgbClr val="FF0000"/>
                </a:solidFill>
              </a:rPr>
              <a:t>Если в строке 603 код 4 , то строки 604-608 код 4!</a:t>
            </a:r>
          </a:p>
        </p:txBody>
      </p:sp>
    </p:spTree>
    <p:extLst>
      <p:ext uri="{BB962C8B-B14F-4D97-AF65-F5344CB8AC3E}">
        <p14:creationId xmlns:p14="http://schemas.microsoft.com/office/powerpoint/2010/main" val="7534880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4"/>
          </p:nvPr>
        </p:nvSpPr>
        <p:spPr/>
        <p:txBody>
          <a:bodyPr/>
          <a:lstStyle/>
          <a:p>
            <a:fld id="{41B81EEA-DF2A-1C47-9781-44818CAE4220}" type="slidenum">
              <a:rPr lang="ru-RU" smtClean="0"/>
              <a:pPr/>
              <a:t>24</a:t>
            </a:fld>
            <a:endParaRPr lang="ru-RU"/>
          </a:p>
        </p:txBody>
      </p:sp>
      <p:sp>
        <p:nvSpPr>
          <p:cNvPr id="3" name="Текст 2"/>
          <p:cNvSpPr>
            <a:spLocks noGrp="1"/>
          </p:cNvSpPr>
          <p:nvPr>
            <p:ph type="body" sz="quarter" idx="10"/>
          </p:nvPr>
        </p:nvSpPr>
        <p:spPr>
          <a:xfrm>
            <a:off x="1121924" y="447635"/>
            <a:ext cx="10140287" cy="936897"/>
          </a:xfrm>
        </p:spPr>
        <p:txBody>
          <a:bodyPr/>
          <a:lstStyle/>
          <a:p>
            <a:pPr algn="ctr"/>
            <a:r>
              <a:rPr lang="ru-RU" sz="1800" dirty="0"/>
              <a:t>Если у организации </a:t>
            </a:r>
            <a:r>
              <a:rPr lang="ru-RU" sz="1800" dirty="0">
                <a:solidFill>
                  <a:srgbClr val="FF0000"/>
                </a:solidFill>
              </a:rPr>
              <a:t>не было </a:t>
            </a:r>
            <a:r>
              <a:rPr lang="ru-RU" sz="1800" dirty="0"/>
              <a:t>сотрудничества в сфере исследований и разработок, прочих видах инновационной деятельности с другими организациями за отчетный год, то Раздел 7 заполнять </a:t>
            </a:r>
            <a:r>
              <a:rPr lang="ru-RU" sz="1800" dirty="0">
                <a:solidFill>
                  <a:srgbClr val="FF0000"/>
                </a:solidFill>
              </a:rPr>
              <a:t>не нужно.</a:t>
            </a:r>
          </a:p>
        </p:txBody>
      </p:sp>
      <p:pic>
        <p:nvPicPr>
          <p:cNvPr id="7" name="Рисунок 6"/>
          <p:cNvPicPr>
            <a:picLocks noChangeAspect="1"/>
          </p:cNvPicPr>
          <p:nvPr/>
        </p:nvPicPr>
        <p:blipFill rotWithShape="1">
          <a:blip r:embed="rId2"/>
          <a:srcRect l="17254" t="20508" r="18269" b="17243"/>
          <a:stretch/>
        </p:blipFill>
        <p:spPr>
          <a:xfrm>
            <a:off x="1121924" y="1384532"/>
            <a:ext cx="9826389" cy="5336275"/>
          </a:xfrm>
          <a:prstGeom prst="rect">
            <a:avLst/>
          </a:prstGeom>
        </p:spPr>
      </p:pic>
      <p:sp>
        <p:nvSpPr>
          <p:cNvPr id="8" name="TextBox 7"/>
          <p:cNvSpPr txBox="1"/>
          <p:nvPr/>
        </p:nvSpPr>
        <p:spPr>
          <a:xfrm>
            <a:off x="4285398" y="3760571"/>
            <a:ext cx="2920621" cy="338554"/>
          </a:xfrm>
          <a:prstGeom prst="rect">
            <a:avLst/>
          </a:prstGeom>
          <a:solidFill>
            <a:schemeClr val="accent1">
              <a:lumMod val="40000"/>
              <a:lumOff val="60000"/>
            </a:schemeClr>
          </a:solidFill>
          <a:ln>
            <a:noFill/>
          </a:ln>
        </p:spPr>
        <p:txBody>
          <a:bodyPr wrap="square" rtlCol="0">
            <a:spAutoFit/>
          </a:bodyPr>
          <a:lstStyle/>
          <a:p>
            <a:pPr algn="ctr"/>
            <a:r>
              <a:rPr lang="ru-RU" sz="1600" b="1" dirty="0">
                <a:solidFill>
                  <a:srgbClr val="FF0000"/>
                </a:solidFill>
              </a:rPr>
              <a:t>Заполняется в единицах</a:t>
            </a:r>
          </a:p>
        </p:txBody>
      </p:sp>
      <p:sp>
        <p:nvSpPr>
          <p:cNvPr id="9" name="Овал 8"/>
          <p:cNvSpPr/>
          <p:nvPr/>
        </p:nvSpPr>
        <p:spPr>
          <a:xfrm>
            <a:off x="9801901" y="1282890"/>
            <a:ext cx="761466" cy="354841"/>
          </a:xfrm>
          <a:prstGeom prst="ellipse">
            <a:avLst/>
          </a:prstGeom>
          <a:noFill/>
          <a:ln>
            <a:solidFill>
              <a:srgbClr val="D701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5738723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4"/>
          </p:nvPr>
        </p:nvSpPr>
        <p:spPr/>
        <p:txBody>
          <a:bodyPr/>
          <a:lstStyle/>
          <a:p>
            <a:fld id="{41B81EEA-DF2A-1C47-9781-44818CAE4220}" type="slidenum">
              <a:rPr lang="ru-RU" smtClean="0"/>
              <a:pPr/>
              <a:t>25</a:t>
            </a:fld>
            <a:endParaRPr lang="ru-RU"/>
          </a:p>
        </p:txBody>
      </p:sp>
      <p:pic>
        <p:nvPicPr>
          <p:cNvPr id="9" name="Рисунок 8"/>
          <p:cNvPicPr>
            <a:picLocks noChangeAspect="1"/>
          </p:cNvPicPr>
          <p:nvPr/>
        </p:nvPicPr>
        <p:blipFill rotWithShape="1">
          <a:blip r:embed="rId2"/>
          <a:srcRect l="17164" t="18915" r="17910" b="8169"/>
          <a:stretch/>
        </p:blipFill>
        <p:spPr>
          <a:xfrm>
            <a:off x="320722" y="370982"/>
            <a:ext cx="10051577" cy="6349825"/>
          </a:xfrm>
          <a:prstGeom prst="rect">
            <a:avLst/>
          </a:prstGeom>
        </p:spPr>
      </p:pic>
      <p:sp>
        <p:nvSpPr>
          <p:cNvPr id="8" name="TextBox 7"/>
          <p:cNvSpPr txBox="1"/>
          <p:nvPr/>
        </p:nvSpPr>
        <p:spPr>
          <a:xfrm>
            <a:off x="9183377" y="3807724"/>
            <a:ext cx="2377844" cy="830997"/>
          </a:xfrm>
          <a:prstGeom prst="rect">
            <a:avLst/>
          </a:prstGeom>
          <a:solidFill>
            <a:schemeClr val="accent1">
              <a:lumMod val="40000"/>
              <a:lumOff val="60000"/>
            </a:schemeClr>
          </a:solidFill>
        </p:spPr>
        <p:txBody>
          <a:bodyPr wrap="square" rtlCol="0">
            <a:spAutoFit/>
          </a:bodyPr>
          <a:lstStyle/>
          <a:p>
            <a:pPr algn="ctr"/>
            <a:r>
              <a:rPr lang="ru-RU" sz="1600" b="1" dirty="0">
                <a:solidFill>
                  <a:srgbClr val="FF0000"/>
                </a:solidFill>
              </a:rPr>
              <a:t>Каждая строка должна быть оценена кодом</a:t>
            </a:r>
          </a:p>
        </p:txBody>
      </p:sp>
      <p:sp>
        <p:nvSpPr>
          <p:cNvPr id="7" name="Правая фигурная скобка 6"/>
          <p:cNvSpPr/>
          <p:nvPr/>
        </p:nvSpPr>
        <p:spPr>
          <a:xfrm>
            <a:off x="8546631" y="1966605"/>
            <a:ext cx="286603" cy="4513234"/>
          </a:xfrm>
          <a:prstGeom prst="rightBrace">
            <a:avLst/>
          </a:prstGeom>
          <a:ln w="28575">
            <a:solidFill>
              <a:srgbClr val="D8010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Tree>
    <p:extLst>
      <p:ext uri="{BB962C8B-B14F-4D97-AF65-F5344CB8AC3E}">
        <p14:creationId xmlns:p14="http://schemas.microsoft.com/office/powerpoint/2010/main" val="31469924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4"/>
          </p:nvPr>
        </p:nvSpPr>
        <p:spPr/>
        <p:txBody>
          <a:bodyPr/>
          <a:lstStyle/>
          <a:p>
            <a:fld id="{41B81EEA-DF2A-1C47-9781-44818CAE4220}" type="slidenum">
              <a:rPr lang="ru-RU" smtClean="0"/>
              <a:pPr/>
              <a:t>26</a:t>
            </a:fld>
            <a:endParaRPr lang="ru-RU"/>
          </a:p>
        </p:txBody>
      </p:sp>
      <p:pic>
        <p:nvPicPr>
          <p:cNvPr id="6" name="Рисунок 5"/>
          <p:cNvPicPr>
            <a:picLocks noChangeAspect="1"/>
          </p:cNvPicPr>
          <p:nvPr/>
        </p:nvPicPr>
        <p:blipFill rotWithShape="1">
          <a:blip r:embed="rId2"/>
          <a:srcRect l="17343" t="61265" r="18358" b="8487"/>
          <a:stretch/>
        </p:blipFill>
        <p:spPr>
          <a:xfrm>
            <a:off x="1323832" y="1801503"/>
            <a:ext cx="9799093" cy="2593076"/>
          </a:xfrm>
          <a:prstGeom prst="rect">
            <a:avLst/>
          </a:prstGeom>
        </p:spPr>
      </p:pic>
      <p:sp>
        <p:nvSpPr>
          <p:cNvPr id="7" name="Правая фигурная скобка 6"/>
          <p:cNvSpPr/>
          <p:nvPr/>
        </p:nvSpPr>
        <p:spPr>
          <a:xfrm>
            <a:off x="8147713" y="3125337"/>
            <a:ext cx="204717" cy="1132764"/>
          </a:xfrm>
          <a:prstGeom prst="rightBrace">
            <a:avLst/>
          </a:prstGeom>
          <a:ln w="28575">
            <a:solidFill>
              <a:srgbClr val="D7010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 name="TextBox 7"/>
          <p:cNvSpPr txBox="1"/>
          <p:nvPr/>
        </p:nvSpPr>
        <p:spPr>
          <a:xfrm>
            <a:off x="8557146" y="3289110"/>
            <a:ext cx="2361063" cy="584775"/>
          </a:xfrm>
          <a:prstGeom prst="rect">
            <a:avLst/>
          </a:prstGeom>
          <a:solidFill>
            <a:schemeClr val="accent1">
              <a:lumMod val="40000"/>
              <a:lumOff val="60000"/>
            </a:schemeClr>
          </a:solidFill>
        </p:spPr>
        <p:txBody>
          <a:bodyPr wrap="square" rtlCol="0">
            <a:spAutoFit/>
          </a:bodyPr>
          <a:lstStyle/>
          <a:p>
            <a:pPr algn="ctr"/>
            <a:r>
              <a:rPr lang="ru-RU" sz="1600" b="1" dirty="0">
                <a:solidFill>
                  <a:srgbClr val="FF0000"/>
                </a:solidFill>
              </a:rPr>
              <a:t>Заполняется каждая строчка</a:t>
            </a:r>
          </a:p>
        </p:txBody>
      </p:sp>
    </p:spTree>
    <p:extLst>
      <p:ext uri="{BB962C8B-B14F-4D97-AF65-F5344CB8AC3E}">
        <p14:creationId xmlns:p14="http://schemas.microsoft.com/office/powerpoint/2010/main" val="11678299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4"/>
          </p:nvPr>
        </p:nvSpPr>
        <p:spPr/>
        <p:txBody>
          <a:bodyPr/>
          <a:lstStyle/>
          <a:p>
            <a:fld id="{41B81EEA-DF2A-1C47-9781-44818CAE4220}" type="slidenum">
              <a:rPr lang="ru-RU" smtClean="0"/>
              <a:pPr/>
              <a:t>27</a:t>
            </a:fld>
            <a:endParaRPr lang="ru-RU"/>
          </a:p>
        </p:txBody>
      </p:sp>
      <p:sp>
        <p:nvSpPr>
          <p:cNvPr id="3" name="Текст 2"/>
          <p:cNvSpPr>
            <a:spLocks noGrp="1"/>
          </p:cNvSpPr>
          <p:nvPr>
            <p:ph type="body" sz="quarter" idx="10"/>
          </p:nvPr>
        </p:nvSpPr>
        <p:spPr>
          <a:xfrm>
            <a:off x="292220" y="386012"/>
            <a:ext cx="11540389" cy="936897"/>
          </a:xfrm>
        </p:spPr>
        <p:txBody>
          <a:bodyPr/>
          <a:lstStyle/>
          <a:p>
            <a:pPr algn="ctr"/>
            <a:r>
              <a:rPr lang="ru-RU" sz="1600" dirty="0"/>
              <a:t>Раздел заполняют организации, осуществлявшие продуктовые и процессные инновации</a:t>
            </a:r>
            <a:r>
              <a:rPr lang="ru-RU" sz="1600" b="1" dirty="0"/>
              <a:t>, </a:t>
            </a:r>
            <a:r>
              <a:rPr lang="ru-RU" sz="1600" dirty="0"/>
              <a:t>направленные на улучшение экологии, в течение последних трех лет </a:t>
            </a:r>
            <a:r>
              <a:rPr lang="ru-RU" sz="1600" b="1" dirty="0">
                <a:solidFill>
                  <a:srgbClr val="FF0000"/>
                </a:solidFill>
              </a:rPr>
              <a:t>(отметившие  код 1 в строке 210).</a:t>
            </a:r>
          </a:p>
          <a:p>
            <a:pPr algn="just"/>
            <a:endParaRPr lang="ru-RU" dirty="0"/>
          </a:p>
        </p:txBody>
      </p:sp>
      <p:pic>
        <p:nvPicPr>
          <p:cNvPr id="7" name="Рисунок 6"/>
          <p:cNvPicPr>
            <a:picLocks noChangeAspect="1"/>
          </p:cNvPicPr>
          <p:nvPr/>
        </p:nvPicPr>
        <p:blipFill rotWithShape="1">
          <a:blip r:embed="rId2"/>
          <a:srcRect l="15551" t="21941" r="18001" b="9283"/>
          <a:stretch/>
        </p:blipFill>
        <p:spPr>
          <a:xfrm>
            <a:off x="0" y="962167"/>
            <a:ext cx="10126640" cy="5895833"/>
          </a:xfrm>
          <a:prstGeom prst="rect">
            <a:avLst/>
          </a:prstGeom>
        </p:spPr>
      </p:pic>
      <p:sp>
        <p:nvSpPr>
          <p:cNvPr id="8" name="TextBox 7"/>
          <p:cNvSpPr txBox="1"/>
          <p:nvPr/>
        </p:nvSpPr>
        <p:spPr>
          <a:xfrm>
            <a:off x="3319389" y="4838221"/>
            <a:ext cx="3290677" cy="1277273"/>
          </a:xfrm>
          <a:prstGeom prst="rect">
            <a:avLst/>
          </a:prstGeom>
          <a:solidFill>
            <a:schemeClr val="accent1">
              <a:lumMod val="40000"/>
              <a:lumOff val="60000"/>
            </a:schemeClr>
          </a:solidFill>
        </p:spPr>
        <p:txBody>
          <a:bodyPr wrap="square" rtlCol="0">
            <a:spAutoFit/>
          </a:bodyPr>
          <a:lstStyle/>
          <a:p>
            <a:pPr algn="ctr"/>
            <a:r>
              <a:rPr lang="ru-RU" sz="1100" dirty="0"/>
              <a:t>По строке 1117 указывается наличие в организации системы контроля за загрязнением окружающей среды. </a:t>
            </a:r>
          </a:p>
          <a:p>
            <a:pPr algn="ctr"/>
            <a:r>
              <a:rPr lang="ru-RU" sz="1100" b="1" dirty="0">
                <a:solidFill>
                  <a:srgbClr val="FF0000"/>
                </a:solidFill>
              </a:rPr>
              <a:t>Строку 1117 заполняют все организации, вне зависимости от того, имели они завершенные в течение последних трех лет инновации или нет.</a:t>
            </a:r>
          </a:p>
        </p:txBody>
      </p:sp>
      <p:sp>
        <p:nvSpPr>
          <p:cNvPr id="9" name="TextBox 8"/>
          <p:cNvSpPr txBox="1"/>
          <p:nvPr/>
        </p:nvSpPr>
        <p:spPr>
          <a:xfrm>
            <a:off x="7914286" y="5242173"/>
            <a:ext cx="4139821" cy="1615827"/>
          </a:xfrm>
          <a:prstGeom prst="rect">
            <a:avLst/>
          </a:prstGeom>
          <a:solidFill>
            <a:schemeClr val="accent1">
              <a:lumMod val="40000"/>
              <a:lumOff val="60000"/>
            </a:schemeClr>
          </a:solidFill>
        </p:spPr>
        <p:txBody>
          <a:bodyPr wrap="square" rtlCol="0">
            <a:spAutoFit/>
          </a:bodyPr>
          <a:lstStyle/>
          <a:p>
            <a:pPr algn="ctr"/>
            <a:r>
              <a:rPr lang="ru-RU" sz="1100" dirty="0"/>
              <a:t>Строку 1118 заполняют организации, имевшие в отчетном году затраты на инновации, то есть заполнившие раздел 5 строку 501. По строке 1118 отражаются суммарно все текущие и капитальные затраты организации, осуществляемые за счет собственных, заемных средств, средств государственного бюджета, осуществленные организацией в связи с разработкой </a:t>
            </a:r>
            <a:br>
              <a:rPr lang="ru-RU" sz="1100" dirty="0"/>
            </a:br>
            <a:r>
              <a:rPr lang="ru-RU" sz="1100" dirty="0"/>
              <a:t>и внедрением инноваций, направленных на улучшение экологии</a:t>
            </a:r>
          </a:p>
        </p:txBody>
      </p:sp>
      <p:cxnSp>
        <p:nvCxnSpPr>
          <p:cNvPr id="20" name="Соединительная линия уступом 19"/>
          <p:cNvCxnSpPr/>
          <p:nvPr/>
        </p:nvCxnSpPr>
        <p:spPr>
          <a:xfrm rot="16200000" flipH="1">
            <a:off x="6435130" y="5579448"/>
            <a:ext cx="645573" cy="295701"/>
          </a:xfrm>
          <a:prstGeom prst="bentConnector3">
            <a:avLst/>
          </a:prstGeom>
          <a:ln w="19050">
            <a:solidFill>
              <a:srgbClr val="D70103"/>
            </a:solidFill>
            <a:tailEnd type="triangle"/>
          </a:ln>
        </p:spPr>
        <p:style>
          <a:lnRef idx="1">
            <a:schemeClr val="accent1"/>
          </a:lnRef>
          <a:fillRef idx="0">
            <a:schemeClr val="accent1"/>
          </a:fillRef>
          <a:effectRef idx="0">
            <a:schemeClr val="accent1"/>
          </a:effectRef>
          <a:fontRef idx="minor">
            <a:schemeClr val="tx1"/>
          </a:fontRef>
        </p:style>
      </p:cxnSp>
      <p:cxnSp>
        <p:nvCxnSpPr>
          <p:cNvPr id="22" name="Соединительная линия уступом 21"/>
          <p:cNvCxnSpPr/>
          <p:nvPr/>
        </p:nvCxnSpPr>
        <p:spPr>
          <a:xfrm rot="10800000" flipV="1">
            <a:off x="6905768" y="6355681"/>
            <a:ext cx="1008519" cy="365125"/>
          </a:xfrm>
          <a:prstGeom prst="bentConnector3">
            <a:avLst/>
          </a:prstGeom>
          <a:ln>
            <a:solidFill>
              <a:srgbClr val="D7010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60564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4"/>
          </p:nvPr>
        </p:nvSpPr>
        <p:spPr/>
        <p:txBody>
          <a:bodyPr/>
          <a:lstStyle/>
          <a:p>
            <a:fld id="{41B81EEA-DF2A-1C47-9781-44818CAE4220}" type="slidenum">
              <a:rPr lang="ru-RU" smtClean="0"/>
              <a:pPr/>
              <a:t>28</a:t>
            </a:fld>
            <a:endParaRPr lang="ru-RU"/>
          </a:p>
        </p:txBody>
      </p:sp>
      <p:pic>
        <p:nvPicPr>
          <p:cNvPr id="9" name="Рисунок 8"/>
          <p:cNvPicPr>
            <a:picLocks noChangeAspect="1"/>
          </p:cNvPicPr>
          <p:nvPr/>
        </p:nvPicPr>
        <p:blipFill rotWithShape="1">
          <a:blip r:embed="rId2"/>
          <a:srcRect l="26567" t="33881" r="27762" b="12149"/>
          <a:stretch/>
        </p:blipFill>
        <p:spPr>
          <a:xfrm>
            <a:off x="313899" y="136478"/>
            <a:ext cx="6960358" cy="4626591"/>
          </a:xfrm>
          <a:prstGeom prst="rect">
            <a:avLst/>
          </a:prstGeom>
        </p:spPr>
      </p:pic>
      <p:sp>
        <p:nvSpPr>
          <p:cNvPr id="11" name="Правая фигурная скобка 10"/>
          <p:cNvSpPr/>
          <p:nvPr/>
        </p:nvSpPr>
        <p:spPr>
          <a:xfrm>
            <a:off x="6386510" y="1123950"/>
            <a:ext cx="85725" cy="1171575"/>
          </a:xfrm>
          <a:prstGeom prst="rightBrace">
            <a:avLst/>
          </a:prstGeom>
          <a:ln w="19050">
            <a:solidFill>
              <a:srgbClr val="D7010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b="1" dirty="0"/>
          </a:p>
        </p:txBody>
      </p:sp>
      <p:sp>
        <p:nvSpPr>
          <p:cNvPr id="12" name="Правая фигурная скобка 11"/>
          <p:cNvSpPr/>
          <p:nvPr/>
        </p:nvSpPr>
        <p:spPr>
          <a:xfrm>
            <a:off x="6391275" y="3190875"/>
            <a:ext cx="190500" cy="1209675"/>
          </a:xfrm>
          <a:prstGeom prst="rightBrace">
            <a:avLst/>
          </a:prstGeom>
          <a:ln w="19050">
            <a:solidFill>
              <a:srgbClr val="D7010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4" name="TextBox 13"/>
          <p:cNvSpPr txBox="1"/>
          <p:nvPr/>
        </p:nvSpPr>
        <p:spPr>
          <a:xfrm>
            <a:off x="7419975" y="1119203"/>
            <a:ext cx="4362450" cy="769441"/>
          </a:xfrm>
          <a:prstGeom prst="rect">
            <a:avLst/>
          </a:prstGeom>
          <a:solidFill>
            <a:schemeClr val="accent1">
              <a:lumMod val="40000"/>
              <a:lumOff val="60000"/>
            </a:schemeClr>
          </a:solidFill>
        </p:spPr>
        <p:txBody>
          <a:bodyPr wrap="square" rtlCol="0">
            <a:spAutoFit/>
          </a:bodyPr>
          <a:lstStyle/>
          <a:p>
            <a:r>
              <a:rPr lang="ru-RU" sz="1100" dirty="0"/>
              <a:t> Оцените ясность вопросов формы. Оценочные коды:</a:t>
            </a:r>
          </a:p>
          <a:p>
            <a:r>
              <a:rPr lang="ru-RU" sz="1100" dirty="0"/>
              <a:t>«1» – низшая оценка, абсолютно неясно, нуждается в существенной доработке; </a:t>
            </a:r>
          </a:p>
          <a:p>
            <a:r>
              <a:rPr lang="ru-RU" sz="1100" dirty="0"/>
              <a:t>«5» – высшая оценка, абсолютно ясно.</a:t>
            </a:r>
          </a:p>
        </p:txBody>
      </p:sp>
      <p:sp>
        <p:nvSpPr>
          <p:cNvPr id="15" name="TextBox 14"/>
          <p:cNvSpPr txBox="1"/>
          <p:nvPr/>
        </p:nvSpPr>
        <p:spPr>
          <a:xfrm>
            <a:off x="7419975" y="2443019"/>
            <a:ext cx="4362450" cy="2292935"/>
          </a:xfrm>
          <a:prstGeom prst="rect">
            <a:avLst/>
          </a:prstGeom>
          <a:solidFill>
            <a:schemeClr val="accent1">
              <a:lumMod val="40000"/>
              <a:lumOff val="60000"/>
            </a:schemeClr>
          </a:solidFill>
        </p:spPr>
        <p:txBody>
          <a:bodyPr wrap="square" rtlCol="0">
            <a:spAutoFit/>
          </a:bodyPr>
          <a:lstStyle/>
          <a:p>
            <a:r>
              <a:rPr lang="ru-RU" sz="1100" dirty="0"/>
              <a:t>Оцените точность данных, которые организация может предоставить при ответе на вопросы формы. Оценочные коды: «1»– по всем показателям записываются точно измеренные и проверенные значения; </a:t>
            </a:r>
          </a:p>
          <a:p>
            <a:r>
              <a:rPr lang="ru-RU" sz="1100" dirty="0"/>
              <a:t>«2» – по большей части показателей записываются специально собранные (или сверенные с документами) значения;</a:t>
            </a:r>
          </a:p>
          <a:p>
            <a:r>
              <a:rPr lang="ru-RU" sz="1100" dirty="0"/>
              <a:t> «3» – примерно по половине показателей записываются специально собранные (или сверенные с документами) значения, а по половине – оценочные значения;</a:t>
            </a:r>
          </a:p>
          <a:p>
            <a:r>
              <a:rPr lang="ru-RU" sz="1100" dirty="0"/>
              <a:t> «4» </a:t>
            </a:r>
            <a:r>
              <a:rPr lang="ru-RU" sz="1100" dirty="0">
                <a:sym typeface="Symbol" panose="05050102010706020507" pitchFamily="18" charset="2"/>
              </a:rPr>
              <a:t></a:t>
            </a:r>
            <a:r>
              <a:rPr lang="ru-RU" sz="1100" dirty="0"/>
              <a:t> по большей части показателей записываются оценочные значения; </a:t>
            </a:r>
          </a:p>
          <a:p>
            <a:r>
              <a:rPr lang="ru-RU" sz="1100" dirty="0"/>
              <a:t>«5» – по всем показателям записывается оценочные значения</a:t>
            </a:r>
          </a:p>
        </p:txBody>
      </p:sp>
      <p:sp>
        <p:nvSpPr>
          <p:cNvPr id="16" name="TextBox 15"/>
          <p:cNvSpPr txBox="1"/>
          <p:nvPr/>
        </p:nvSpPr>
        <p:spPr>
          <a:xfrm>
            <a:off x="7419975" y="4970687"/>
            <a:ext cx="4362450" cy="1446550"/>
          </a:xfrm>
          <a:prstGeom prst="rect">
            <a:avLst/>
          </a:prstGeom>
          <a:solidFill>
            <a:schemeClr val="accent1">
              <a:lumMod val="40000"/>
              <a:lumOff val="60000"/>
            </a:schemeClr>
          </a:solidFill>
        </p:spPr>
        <p:txBody>
          <a:bodyPr wrap="square" rtlCol="0">
            <a:spAutoFit/>
          </a:bodyPr>
          <a:lstStyle/>
          <a:p>
            <a:r>
              <a:rPr lang="ru-RU" sz="1100" dirty="0"/>
              <a:t>Укажите, какие службы, отделы или специалисты организации участвуют в заполнении данной формы (укажите по каждой строке соответствующий код)</a:t>
            </a:r>
          </a:p>
          <a:p>
            <a:r>
              <a:rPr lang="ru-RU" sz="1100" dirty="0"/>
              <a:t>Оценочные коды:</a:t>
            </a:r>
          </a:p>
          <a:p>
            <a:r>
              <a:rPr lang="ru-RU" sz="1100" dirty="0"/>
              <a:t>«1»– да;</a:t>
            </a:r>
          </a:p>
          <a:p>
            <a:r>
              <a:rPr lang="ru-RU" sz="1100" dirty="0"/>
              <a:t>«2»– нет.</a:t>
            </a:r>
          </a:p>
          <a:p>
            <a:r>
              <a:rPr lang="ru-RU" sz="1100" dirty="0"/>
              <a:t>По строке 1232 указать количество человек, задействованных в заполнении формы</a:t>
            </a:r>
          </a:p>
        </p:txBody>
      </p:sp>
      <p:pic>
        <p:nvPicPr>
          <p:cNvPr id="18" name="Рисунок 17"/>
          <p:cNvPicPr>
            <a:picLocks noChangeAspect="1"/>
          </p:cNvPicPr>
          <p:nvPr/>
        </p:nvPicPr>
        <p:blipFill rotWithShape="1">
          <a:blip r:embed="rId3"/>
          <a:srcRect l="26527" t="58655" r="27474" b="17766"/>
          <a:stretch/>
        </p:blipFill>
        <p:spPr>
          <a:xfrm>
            <a:off x="336715" y="4699500"/>
            <a:ext cx="7010401" cy="2021307"/>
          </a:xfrm>
          <a:prstGeom prst="rect">
            <a:avLst/>
          </a:prstGeom>
        </p:spPr>
      </p:pic>
      <p:sp>
        <p:nvSpPr>
          <p:cNvPr id="19" name="Правая фигурная скобка 18"/>
          <p:cNvSpPr/>
          <p:nvPr/>
        </p:nvSpPr>
        <p:spPr>
          <a:xfrm>
            <a:off x="6391274" y="5220650"/>
            <a:ext cx="85725" cy="1059782"/>
          </a:xfrm>
          <a:prstGeom prst="rightBrace">
            <a:avLst/>
          </a:prstGeom>
          <a:ln w="19050">
            <a:solidFill>
              <a:srgbClr val="D6020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Tree>
    <p:extLst>
      <p:ext uri="{BB962C8B-B14F-4D97-AF65-F5344CB8AC3E}">
        <p14:creationId xmlns:p14="http://schemas.microsoft.com/office/powerpoint/2010/main" val="7280659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4"/>
          </p:nvPr>
        </p:nvSpPr>
        <p:spPr/>
        <p:txBody>
          <a:bodyPr/>
          <a:lstStyle/>
          <a:p>
            <a:fld id="{41B81EEA-DF2A-1C47-9781-44818CAE4220}" type="slidenum">
              <a:rPr lang="ru-RU" smtClean="0"/>
              <a:pPr/>
              <a:t>29</a:t>
            </a:fld>
            <a:endParaRPr lang="ru-RU"/>
          </a:p>
        </p:txBody>
      </p:sp>
      <p:sp>
        <p:nvSpPr>
          <p:cNvPr id="3" name="Текст 2"/>
          <p:cNvSpPr>
            <a:spLocks noGrp="1"/>
          </p:cNvSpPr>
          <p:nvPr>
            <p:ph type="body" sz="quarter" idx="10"/>
          </p:nvPr>
        </p:nvSpPr>
        <p:spPr>
          <a:xfrm>
            <a:off x="1054392" y="403351"/>
            <a:ext cx="10704220" cy="936897"/>
          </a:xfrm>
        </p:spPr>
        <p:txBody>
          <a:bodyPr/>
          <a:lstStyle/>
          <a:p>
            <a:pPr algn="ctr"/>
            <a:r>
              <a:rPr lang="ru-RU" dirty="0"/>
              <a:t>Раздел 13 «Обособленные подразделения, информация по которым включена в отчет</a:t>
            </a:r>
          </a:p>
        </p:txBody>
      </p:sp>
      <p:sp>
        <p:nvSpPr>
          <p:cNvPr id="7" name="Прямоугольник 6"/>
          <p:cNvSpPr/>
          <p:nvPr/>
        </p:nvSpPr>
        <p:spPr>
          <a:xfrm>
            <a:off x="946244" y="1523301"/>
            <a:ext cx="10883806" cy="1477328"/>
          </a:xfrm>
          <a:prstGeom prst="rect">
            <a:avLst/>
          </a:prstGeom>
        </p:spPr>
        <p:txBody>
          <a:bodyPr wrap="square">
            <a:spAutoFit/>
          </a:bodyPr>
          <a:lstStyle/>
          <a:p>
            <a:pPr algn="just"/>
            <a:r>
              <a:rPr lang="ru-RU" dirty="0">
                <a:latin typeface="Arial" panose="020B0604020202020204" pitchFamily="34" charset="0"/>
              </a:rPr>
              <a:t>В целях снижения нагрузки на респондентов, им предоставлена возможность сдачи сводного отчета юридическим лицом за обособленные подразделения, расположенные на одной территории субъекта Российской Федерации. При этом все обособленные подразделения (их коды ОКПО</a:t>
            </a:r>
            <a:r>
              <a:rPr lang="ru-RU" dirty="0" smtClean="0">
                <a:latin typeface="Arial" panose="020B0604020202020204" pitchFamily="34" charset="0"/>
              </a:rPr>
              <a:t>), сведения </a:t>
            </a:r>
            <a:r>
              <a:rPr lang="ru-RU" dirty="0">
                <a:latin typeface="Arial" panose="020B0604020202020204" pitchFamily="34" charset="0"/>
              </a:rPr>
              <a:t>по которым включены в сводный отчет, необходимо </a:t>
            </a:r>
            <a:r>
              <a:rPr lang="ru-RU" dirty="0" smtClean="0">
                <a:latin typeface="Arial" panose="020B0604020202020204" pitchFamily="34" charset="0"/>
              </a:rPr>
              <a:t>перечисл</a:t>
            </a:r>
            <a:r>
              <a:rPr lang="ru-RU" dirty="0">
                <a:latin typeface="Arial" panose="020B0604020202020204" pitchFamily="34" charset="0"/>
              </a:rPr>
              <a:t>и</a:t>
            </a:r>
            <a:r>
              <a:rPr lang="ru-RU" dirty="0" smtClean="0">
                <a:latin typeface="Arial" panose="020B0604020202020204" pitchFamily="34" charset="0"/>
              </a:rPr>
              <a:t>ть </a:t>
            </a:r>
            <a:r>
              <a:rPr lang="ru-RU" dirty="0">
                <a:latin typeface="Arial" panose="020B0604020202020204" pitchFamily="34" charset="0"/>
              </a:rPr>
              <a:t>в Разделе13. Юридическое лицо, ответственное за отражение сводных данных, в Разделе13 не приводится.</a:t>
            </a:r>
            <a:endParaRPr lang="ru-RU" dirty="0"/>
          </a:p>
        </p:txBody>
      </p:sp>
      <p:pic>
        <p:nvPicPr>
          <p:cNvPr id="4" name="Рисунок 3"/>
          <p:cNvPicPr>
            <a:picLocks noChangeAspect="1"/>
          </p:cNvPicPr>
          <p:nvPr/>
        </p:nvPicPr>
        <p:blipFill rotWithShape="1">
          <a:blip r:embed="rId2"/>
          <a:srcRect t="87474" b="4667"/>
          <a:stretch/>
        </p:blipFill>
        <p:spPr>
          <a:xfrm>
            <a:off x="727169" y="3591303"/>
            <a:ext cx="10950481" cy="682880"/>
          </a:xfrm>
          <a:prstGeom prst="rect">
            <a:avLst/>
          </a:prstGeom>
        </p:spPr>
      </p:pic>
      <p:sp>
        <p:nvSpPr>
          <p:cNvPr id="5" name="Овал 4"/>
          <p:cNvSpPr/>
          <p:nvPr/>
        </p:nvSpPr>
        <p:spPr>
          <a:xfrm>
            <a:off x="10010775" y="3819525"/>
            <a:ext cx="981075" cy="342900"/>
          </a:xfrm>
          <a:prstGeom prst="ellipse">
            <a:avLst/>
          </a:prstGeom>
          <a:noFill/>
          <a:ln w="28575">
            <a:solidFill>
              <a:srgbClr val="D701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10848975" y="4047747"/>
            <a:ext cx="981075" cy="342900"/>
          </a:xfrm>
          <a:prstGeom prst="ellipse">
            <a:avLst/>
          </a:prstGeom>
          <a:noFill/>
          <a:ln w="28575">
            <a:solidFill>
              <a:srgbClr val="D701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2" name="Прямая со стрелкой 11"/>
          <p:cNvCxnSpPr>
            <a:endCxn id="5" idx="3"/>
          </p:cNvCxnSpPr>
          <p:nvPr/>
        </p:nvCxnSpPr>
        <p:spPr>
          <a:xfrm flipV="1">
            <a:off x="9429750" y="4112208"/>
            <a:ext cx="724700" cy="583093"/>
          </a:xfrm>
          <a:prstGeom prst="straightConnector1">
            <a:avLst/>
          </a:prstGeom>
          <a:ln>
            <a:solidFill>
              <a:srgbClr val="D70103"/>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324850" y="4695301"/>
            <a:ext cx="1257300" cy="738664"/>
          </a:xfrm>
          <a:prstGeom prst="rect">
            <a:avLst/>
          </a:prstGeom>
          <a:noFill/>
        </p:spPr>
        <p:txBody>
          <a:bodyPr wrap="square" rtlCol="0">
            <a:spAutoFit/>
          </a:bodyPr>
          <a:lstStyle/>
          <a:p>
            <a:pPr algn="ctr"/>
            <a:r>
              <a:rPr lang="ru-RU" sz="1050" dirty="0" smtClean="0"/>
              <a:t>Количество территориально-обособленных подразделений</a:t>
            </a:r>
            <a:endParaRPr lang="ru-RU" sz="1050" dirty="0"/>
          </a:p>
        </p:txBody>
      </p:sp>
      <p:cxnSp>
        <p:nvCxnSpPr>
          <p:cNvPr id="17" name="Прямая со стрелкой 16"/>
          <p:cNvCxnSpPr>
            <a:endCxn id="8" idx="3"/>
          </p:cNvCxnSpPr>
          <p:nvPr/>
        </p:nvCxnSpPr>
        <p:spPr>
          <a:xfrm flipH="1" flipV="1">
            <a:off x="10992650" y="4340430"/>
            <a:ext cx="180175" cy="524427"/>
          </a:xfrm>
          <a:prstGeom prst="straightConnector1">
            <a:avLst/>
          </a:prstGeom>
          <a:ln>
            <a:solidFill>
              <a:srgbClr val="D70103"/>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0501312" y="4840211"/>
            <a:ext cx="1257300" cy="738664"/>
          </a:xfrm>
          <a:prstGeom prst="rect">
            <a:avLst/>
          </a:prstGeom>
          <a:noFill/>
        </p:spPr>
        <p:txBody>
          <a:bodyPr wrap="square" rtlCol="0">
            <a:spAutoFit/>
          </a:bodyPr>
          <a:lstStyle/>
          <a:p>
            <a:pPr algn="ctr"/>
            <a:r>
              <a:rPr lang="ru-RU" sz="1050" dirty="0" smtClean="0"/>
              <a:t>Коды ОКПО территориально-обособленных подразделений</a:t>
            </a:r>
            <a:endParaRPr lang="ru-RU" sz="1050" dirty="0"/>
          </a:p>
        </p:txBody>
      </p:sp>
      <p:sp>
        <p:nvSpPr>
          <p:cNvPr id="19" name="Прямоугольник 18"/>
          <p:cNvSpPr/>
          <p:nvPr/>
        </p:nvSpPr>
        <p:spPr>
          <a:xfrm>
            <a:off x="793844" y="5698863"/>
            <a:ext cx="10883806" cy="338554"/>
          </a:xfrm>
          <a:prstGeom prst="rect">
            <a:avLst/>
          </a:prstGeom>
        </p:spPr>
        <p:txBody>
          <a:bodyPr wrap="square">
            <a:spAutoFit/>
          </a:bodyPr>
          <a:lstStyle/>
          <a:p>
            <a:pPr algn="ctr"/>
            <a:r>
              <a:rPr lang="ru-RU" sz="1600" dirty="0" smtClean="0">
                <a:solidFill>
                  <a:srgbClr val="FF0000"/>
                </a:solidFill>
                <a:latin typeface="Arial" panose="020B0604020202020204" pitchFamily="34" charset="0"/>
              </a:rPr>
              <a:t>Если у Вашей организации нет </a:t>
            </a:r>
            <a:r>
              <a:rPr lang="ru-RU" sz="1600" dirty="0" err="1" smtClean="0">
                <a:solidFill>
                  <a:srgbClr val="FF0000"/>
                </a:solidFill>
                <a:latin typeface="Arial" panose="020B0604020202020204" pitchFamily="34" charset="0"/>
              </a:rPr>
              <a:t>ТОСПов</a:t>
            </a:r>
            <a:r>
              <a:rPr lang="ru-RU" sz="1600" dirty="0" smtClean="0">
                <a:solidFill>
                  <a:srgbClr val="FF0000"/>
                </a:solidFill>
                <a:latin typeface="Arial" panose="020B0604020202020204" pitchFamily="34" charset="0"/>
              </a:rPr>
              <a:t>, то раздел не заполняется (никаких нулей, прочерков и т.п.)</a:t>
            </a:r>
            <a:endParaRPr lang="ru-RU" sz="1600" dirty="0">
              <a:solidFill>
                <a:srgbClr val="FF0000"/>
              </a:solidFill>
            </a:endParaRPr>
          </a:p>
        </p:txBody>
      </p:sp>
    </p:spTree>
    <p:extLst>
      <p:ext uri="{BB962C8B-B14F-4D97-AF65-F5344CB8AC3E}">
        <p14:creationId xmlns:p14="http://schemas.microsoft.com/office/powerpoint/2010/main" val="79308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 xmlns:a16="http://schemas.microsoft.com/office/drawing/2014/main" id="{5A0B15DB-925E-4CB8-A647-EF511DA1B2F5}"/>
              </a:ext>
            </a:extLst>
          </p:cNvPr>
          <p:cNvSpPr>
            <a:spLocks noGrp="1"/>
          </p:cNvSpPr>
          <p:nvPr>
            <p:ph type="sldNum" sz="quarter" idx="4"/>
          </p:nvPr>
        </p:nvSpPr>
        <p:spPr/>
        <p:txBody>
          <a:bodyPr/>
          <a:lstStyle/>
          <a:p>
            <a:fld id="{41B81EEA-DF2A-1C47-9781-44818CAE4220}" type="slidenum">
              <a:rPr lang="ru-RU" smtClean="0"/>
              <a:pPr/>
              <a:t>3</a:t>
            </a:fld>
            <a:endParaRPr lang="ru-RU"/>
          </a:p>
        </p:txBody>
      </p:sp>
      <p:sp>
        <p:nvSpPr>
          <p:cNvPr id="3" name="Текст 2">
            <a:extLst>
              <a:ext uri="{FF2B5EF4-FFF2-40B4-BE49-F238E27FC236}">
                <a16:creationId xmlns="" xmlns:a16="http://schemas.microsoft.com/office/drawing/2014/main" id="{720C8859-0581-43A7-AD7E-B3A0B94F6F5F}"/>
              </a:ext>
            </a:extLst>
          </p:cNvPr>
          <p:cNvSpPr>
            <a:spLocks noGrp="1"/>
          </p:cNvSpPr>
          <p:nvPr>
            <p:ph type="body" sz="quarter" idx="10"/>
          </p:nvPr>
        </p:nvSpPr>
        <p:spPr>
          <a:xfrm>
            <a:off x="292220" y="392768"/>
            <a:ext cx="11602600" cy="936897"/>
          </a:xfrm>
        </p:spPr>
        <p:txBody>
          <a:bodyPr/>
          <a:lstStyle/>
          <a:p>
            <a:pPr algn="ctr"/>
            <a:r>
              <a:rPr lang="ru-RU" sz="2400" dirty="0"/>
              <a:t>Порядок предоставления формы по территориально-обособленным подразделениям</a:t>
            </a:r>
          </a:p>
        </p:txBody>
      </p:sp>
      <p:graphicFrame>
        <p:nvGraphicFramePr>
          <p:cNvPr id="9" name="Схема 8">
            <a:extLst>
              <a:ext uri="{FF2B5EF4-FFF2-40B4-BE49-F238E27FC236}">
                <a16:creationId xmlns="" xmlns:a16="http://schemas.microsoft.com/office/drawing/2014/main" id="{3EF48446-FA8B-493B-A14E-0319DFDC102C}"/>
              </a:ext>
            </a:extLst>
          </p:cNvPr>
          <p:cNvGraphicFramePr/>
          <p:nvPr>
            <p:extLst>
              <p:ext uri="{D42A27DB-BD31-4B8C-83A1-F6EECF244321}">
                <p14:modId xmlns:p14="http://schemas.microsoft.com/office/powerpoint/2010/main" val="3383870315"/>
              </p:ext>
            </p:extLst>
          </p:nvPr>
        </p:nvGraphicFramePr>
        <p:xfrm>
          <a:off x="829733" y="1515592"/>
          <a:ext cx="3081867" cy="9779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Стрелка: вниз 6">
            <a:extLst>
              <a:ext uri="{FF2B5EF4-FFF2-40B4-BE49-F238E27FC236}">
                <a16:creationId xmlns="" xmlns:a16="http://schemas.microsoft.com/office/drawing/2014/main" id="{4A451717-0583-45E3-9DEC-275412D350C9}"/>
              </a:ext>
            </a:extLst>
          </p:cNvPr>
          <p:cNvSpPr/>
          <p:nvPr/>
        </p:nvSpPr>
        <p:spPr>
          <a:xfrm>
            <a:off x="2099728" y="2780320"/>
            <a:ext cx="643467" cy="651933"/>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a:extLst>
              <a:ext uri="{FF2B5EF4-FFF2-40B4-BE49-F238E27FC236}">
                <a16:creationId xmlns="" xmlns:a16="http://schemas.microsoft.com/office/drawing/2014/main" id="{DB36C412-2512-4F96-822F-71748FA8F7FE}"/>
              </a:ext>
            </a:extLst>
          </p:cNvPr>
          <p:cNvSpPr txBox="1"/>
          <p:nvPr/>
        </p:nvSpPr>
        <p:spPr>
          <a:xfrm>
            <a:off x="829731" y="3625448"/>
            <a:ext cx="3081868" cy="954107"/>
          </a:xfrm>
          <a:prstGeom prst="rect">
            <a:avLst/>
          </a:prstGeom>
          <a:solidFill>
            <a:schemeClr val="accent1">
              <a:lumMod val="40000"/>
              <a:lumOff val="60000"/>
            </a:schemeClr>
          </a:solidFill>
        </p:spPr>
        <p:txBody>
          <a:bodyPr wrap="square" rtlCol="0">
            <a:spAutoFit/>
          </a:bodyPr>
          <a:lstStyle/>
          <a:p>
            <a:pPr algn="ctr"/>
            <a:endParaRPr lang="ru-MD" sz="1400" dirty="0">
              <a:latin typeface="Times New Roman" panose="02020603050405020304" pitchFamily="18" charset="0"/>
            </a:endParaRPr>
          </a:p>
          <a:p>
            <a:pPr algn="ctr"/>
            <a:r>
              <a:rPr lang="ru-MD" sz="1400" dirty="0">
                <a:latin typeface="Times New Roman" panose="02020603050405020304" pitchFamily="18" charset="0"/>
              </a:rPr>
              <a:t>Предоставляется сводный отчет на ОКПО юридического </a:t>
            </a:r>
            <a:r>
              <a:rPr lang="ru-MD" sz="1400" dirty="0" smtClean="0">
                <a:latin typeface="Times New Roman" panose="02020603050405020304" pitchFamily="18" charset="0"/>
              </a:rPr>
              <a:t>лица</a:t>
            </a:r>
            <a:r>
              <a:rPr lang="ru-RU" sz="1400" baseline="30000" dirty="0" smtClean="0">
                <a:latin typeface="Times New Roman" panose="02020603050405020304" pitchFamily="18" charset="0"/>
                <a:ea typeface="Times New Roman" panose="02020603050405020304" pitchFamily="18" charset="0"/>
              </a:rPr>
              <a:t>*)</a:t>
            </a:r>
            <a:endParaRPr lang="ru-MD" sz="1400" dirty="0">
              <a:latin typeface="Times New Roman" panose="02020603050405020304" pitchFamily="18" charset="0"/>
            </a:endParaRPr>
          </a:p>
          <a:p>
            <a:pPr algn="ctr"/>
            <a:endParaRPr lang="ru-MD" sz="1400" dirty="0">
              <a:latin typeface="Times New Roman" panose="02020603050405020304" pitchFamily="18" charset="0"/>
            </a:endParaRPr>
          </a:p>
        </p:txBody>
      </p:sp>
      <p:graphicFrame>
        <p:nvGraphicFramePr>
          <p:cNvPr id="13" name="Схема 12">
            <a:extLst>
              <a:ext uri="{FF2B5EF4-FFF2-40B4-BE49-F238E27FC236}">
                <a16:creationId xmlns="" xmlns:a16="http://schemas.microsoft.com/office/drawing/2014/main" id="{01145CEC-560D-4D57-9ACD-E909519BCAFA}"/>
              </a:ext>
            </a:extLst>
          </p:cNvPr>
          <p:cNvGraphicFramePr/>
          <p:nvPr>
            <p:extLst>
              <p:ext uri="{D42A27DB-BD31-4B8C-83A1-F6EECF244321}">
                <p14:modId xmlns:p14="http://schemas.microsoft.com/office/powerpoint/2010/main" val="1437094479"/>
              </p:ext>
            </p:extLst>
          </p:nvPr>
        </p:nvGraphicFramePr>
        <p:xfrm>
          <a:off x="4213971" y="1515592"/>
          <a:ext cx="4605867" cy="97799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Стрелка: вниз 10">
            <a:extLst>
              <a:ext uri="{FF2B5EF4-FFF2-40B4-BE49-F238E27FC236}">
                <a16:creationId xmlns="" xmlns:a16="http://schemas.microsoft.com/office/drawing/2014/main" id="{41B74415-A2D5-4570-A7D8-25B7F2249E6B}"/>
              </a:ext>
            </a:extLst>
          </p:cNvPr>
          <p:cNvSpPr/>
          <p:nvPr/>
        </p:nvSpPr>
        <p:spPr>
          <a:xfrm>
            <a:off x="5610918" y="2713483"/>
            <a:ext cx="643467" cy="651933"/>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a:extLst>
              <a:ext uri="{FF2B5EF4-FFF2-40B4-BE49-F238E27FC236}">
                <a16:creationId xmlns="" xmlns:a16="http://schemas.microsoft.com/office/drawing/2014/main" id="{CF173C63-C7B2-4E6A-BF0E-9009BF15151D}"/>
              </a:ext>
            </a:extLst>
          </p:cNvPr>
          <p:cNvSpPr txBox="1"/>
          <p:nvPr/>
        </p:nvSpPr>
        <p:spPr>
          <a:xfrm>
            <a:off x="4500033" y="3583415"/>
            <a:ext cx="2853267" cy="954107"/>
          </a:xfrm>
          <a:prstGeom prst="rect">
            <a:avLst/>
          </a:prstGeom>
          <a:solidFill>
            <a:schemeClr val="accent1">
              <a:lumMod val="40000"/>
              <a:lumOff val="60000"/>
            </a:schemeClr>
          </a:solidFill>
        </p:spPr>
        <p:txBody>
          <a:bodyPr wrap="square" rtlCol="0">
            <a:spAutoFit/>
          </a:bodyPr>
          <a:lstStyle/>
          <a:p>
            <a:pPr algn="ctr"/>
            <a:r>
              <a:rPr lang="ru-MD" sz="1400" dirty="0">
                <a:latin typeface="Times New Roman" panose="02020603050405020304" pitchFamily="18" charset="0"/>
                <a:ea typeface="Times New Roman" panose="02020603050405020304" pitchFamily="18" charset="0"/>
              </a:rPr>
              <a:t>Д</a:t>
            </a:r>
            <a:r>
              <a:rPr lang="ru-MD" sz="1400" dirty="0">
                <a:effectLst/>
                <a:latin typeface="Times New Roman" panose="02020603050405020304" pitchFamily="18" charset="0"/>
                <a:ea typeface="Times New Roman" panose="02020603050405020304" pitchFamily="18" charset="0"/>
              </a:rPr>
              <a:t>анные предоставляются по каждому обособленному подразделению по месту их нахождения.</a:t>
            </a:r>
            <a:endParaRPr lang="ru-RU" sz="1400" dirty="0"/>
          </a:p>
        </p:txBody>
      </p:sp>
      <p:sp>
        <p:nvSpPr>
          <p:cNvPr id="18" name="TextBox 17">
            <a:extLst>
              <a:ext uri="{FF2B5EF4-FFF2-40B4-BE49-F238E27FC236}">
                <a16:creationId xmlns="" xmlns:a16="http://schemas.microsoft.com/office/drawing/2014/main" id="{95100189-02DD-48DE-AA5D-A3A520A1B841}"/>
              </a:ext>
            </a:extLst>
          </p:cNvPr>
          <p:cNvSpPr txBox="1"/>
          <p:nvPr/>
        </p:nvSpPr>
        <p:spPr>
          <a:xfrm>
            <a:off x="614649" y="5412843"/>
            <a:ext cx="10957739" cy="926344"/>
          </a:xfrm>
          <a:prstGeom prst="rect">
            <a:avLst/>
          </a:prstGeom>
          <a:noFill/>
        </p:spPr>
        <p:txBody>
          <a:bodyPr wrap="square">
            <a:spAutoFit/>
          </a:bodyPr>
          <a:lstStyle/>
          <a:p>
            <a:pPr indent="450215" algn="ctr">
              <a:lnSpc>
                <a:spcPts val="1300"/>
              </a:lnSpc>
            </a:pPr>
            <a:r>
              <a:rPr lang="en-US" sz="1400" baseline="30000" dirty="0" smtClean="0">
                <a:effectLst/>
                <a:latin typeface="Times New Roman" panose="02020603050405020304" pitchFamily="18" charset="0"/>
                <a:ea typeface="Times New Roman" panose="02020603050405020304" pitchFamily="18" charset="0"/>
              </a:rPr>
              <a:t>*)</a:t>
            </a:r>
            <a:r>
              <a:rPr lang="ru-MD" sz="1400" dirty="0" smtClean="0">
                <a:effectLst/>
                <a:latin typeface="Times New Roman" panose="02020603050405020304" pitchFamily="18" charset="0"/>
                <a:ea typeface="Times New Roman" panose="02020603050405020304" pitchFamily="18" charset="0"/>
              </a:rPr>
              <a:t>При предоставлении сводного отчета по обособленным подразделениям, подлежащим наблюдению и расположенным на одной территории субъекта Российской Федерации, </a:t>
            </a:r>
            <a:r>
              <a:rPr lang="ru-MD" sz="1400" b="1" dirty="0" smtClean="0">
                <a:solidFill>
                  <a:srgbClr val="D70103"/>
                </a:solidFill>
                <a:effectLst/>
                <a:latin typeface="Times New Roman" panose="02020603050405020304" pitchFamily="18" charset="0"/>
                <a:ea typeface="Times New Roman" panose="02020603050405020304" pitchFamily="18" charset="0"/>
              </a:rPr>
              <a:t>заполняется Раздел 13. </a:t>
            </a:r>
          </a:p>
          <a:p>
            <a:pPr indent="450215" algn="ctr">
              <a:lnSpc>
                <a:spcPts val="1300"/>
              </a:lnSpc>
            </a:pPr>
            <a:r>
              <a:rPr lang="ru-MD" sz="1400" dirty="0" smtClean="0">
                <a:effectLst/>
                <a:latin typeface="Times New Roman" panose="02020603050405020304" pitchFamily="18" charset="0"/>
                <a:ea typeface="Times New Roman" panose="02020603050405020304" pitchFamily="18" charset="0"/>
              </a:rPr>
              <a:t>В </a:t>
            </a:r>
            <a:r>
              <a:rPr lang="ru-MD" sz="1400" dirty="0">
                <a:effectLst/>
                <a:latin typeface="Times New Roman" panose="02020603050405020304" pitchFamily="18" charset="0"/>
                <a:ea typeface="Times New Roman" panose="02020603050405020304" pitchFamily="18" charset="0"/>
              </a:rPr>
              <a:t>Разделе 13 приводятся коды ОКПО обособленных подразделений, данные которых включены в сводный отчет. </a:t>
            </a:r>
          </a:p>
          <a:p>
            <a:pPr indent="450215" algn="ctr">
              <a:lnSpc>
                <a:spcPts val="1300"/>
              </a:lnSpc>
            </a:pPr>
            <a:r>
              <a:rPr lang="ru-MD" sz="1400" b="1" dirty="0">
                <a:solidFill>
                  <a:srgbClr val="D70103"/>
                </a:solidFill>
                <a:effectLst/>
                <a:latin typeface="Times New Roman" panose="02020603050405020304" pitchFamily="18" charset="0"/>
                <a:ea typeface="Times New Roman" panose="02020603050405020304" pitchFamily="18" charset="0"/>
              </a:rPr>
              <a:t>Код ОКПО юридического лица </a:t>
            </a:r>
            <a:r>
              <a:rPr lang="ru-MD" sz="1400" dirty="0">
                <a:effectLst/>
                <a:latin typeface="Times New Roman" panose="02020603050405020304" pitchFamily="18" charset="0"/>
                <a:ea typeface="Times New Roman" panose="02020603050405020304" pitchFamily="18" charset="0"/>
              </a:rPr>
              <a:t>(головной организации или обособленного подразделения), ответственного за отражение агрегированных данных по этим подразделениям </a:t>
            </a:r>
            <a:r>
              <a:rPr lang="ru-MD" sz="1400" b="1" dirty="0">
                <a:solidFill>
                  <a:srgbClr val="D70103"/>
                </a:solidFill>
                <a:effectLst/>
                <a:latin typeface="Times New Roman" panose="02020603050405020304" pitchFamily="18" charset="0"/>
                <a:ea typeface="Times New Roman" panose="02020603050405020304" pitchFamily="18" charset="0"/>
              </a:rPr>
              <a:t>в Разделе 13 не приводится.</a:t>
            </a:r>
            <a:endParaRPr lang="ru-RU" sz="1400" b="1" dirty="0">
              <a:solidFill>
                <a:srgbClr val="D70103"/>
              </a:solidFill>
              <a:effectLst/>
              <a:latin typeface="Times New Roman" panose="02020603050405020304" pitchFamily="18" charset="0"/>
              <a:ea typeface="Times New Roman" panose="02020603050405020304" pitchFamily="18" charset="0"/>
            </a:endParaRPr>
          </a:p>
        </p:txBody>
      </p:sp>
      <p:graphicFrame>
        <p:nvGraphicFramePr>
          <p:cNvPr id="21" name="Схема 20">
            <a:extLst>
              <a:ext uri="{FF2B5EF4-FFF2-40B4-BE49-F238E27FC236}">
                <a16:creationId xmlns="" xmlns:a16="http://schemas.microsoft.com/office/drawing/2014/main" id="{F6306E53-14C2-4377-9E5D-851A1E270B74}"/>
              </a:ext>
            </a:extLst>
          </p:cNvPr>
          <p:cNvGraphicFramePr/>
          <p:nvPr>
            <p:extLst>
              <p:ext uri="{D42A27DB-BD31-4B8C-83A1-F6EECF244321}">
                <p14:modId xmlns:p14="http://schemas.microsoft.com/office/powerpoint/2010/main" val="1190514622"/>
              </p:ext>
            </p:extLst>
          </p:nvPr>
        </p:nvGraphicFramePr>
        <p:xfrm>
          <a:off x="7941733" y="1473034"/>
          <a:ext cx="2641600" cy="235088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2" name="Стрелка: вниз 21">
            <a:extLst>
              <a:ext uri="{FF2B5EF4-FFF2-40B4-BE49-F238E27FC236}">
                <a16:creationId xmlns="" xmlns:a16="http://schemas.microsoft.com/office/drawing/2014/main" id="{C1DE1194-B636-4469-812D-1BCD6FB24700}"/>
              </a:ext>
            </a:extLst>
          </p:cNvPr>
          <p:cNvSpPr/>
          <p:nvPr/>
        </p:nvSpPr>
        <p:spPr>
          <a:xfrm>
            <a:off x="9056852" y="2643255"/>
            <a:ext cx="643467" cy="651933"/>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TextBox 22">
            <a:extLst>
              <a:ext uri="{FF2B5EF4-FFF2-40B4-BE49-F238E27FC236}">
                <a16:creationId xmlns="" xmlns:a16="http://schemas.microsoft.com/office/drawing/2014/main" id="{CBC92E4E-235B-4FF0-9C92-65C9384C50FE}"/>
              </a:ext>
            </a:extLst>
          </p:cNvPr>
          <p:cNvSpPr txBox="1"/>
          <p:nvPr/>
        </p:nvSpPr>
        <p:spPr>
          <a:xfrm>
            <a:off x="7951951" y="3515088"/>
            <a:ext cx="2853267" cy="1025922"/>
          </a:xfrm>
          <a:prstGeom prst="rect">
            <a:avLst/>
          </a:prstGeom>
          <a:solidFill>
            <a:schemeClr val="accent1">
              <a:lumMod val="40000"/>
              <a:lumOff val="60000"/>
            </a:schemeClr>
          </a:solidFill>
        </p:spPr>
        <p:txBody>
          <a:bodyPr wrap="square" rtlCol="0">
            <a:spAutoFit/>
          </a:bodyPr>
          <a:lstStyle/>
          <a:p>
            <a:pPr algn="ctr"/>
            <a:endParaRPr lang="ru-RU" sz="1400" dirty="0">
              <a:latin typeface="Times New Roman" panose="02020603050405020304" pitchFamily="18" charset="0"/>
              <a:ea typeface="Times New Roman" panose="02020603050405020304" pitchFamily="18" charset="0"/>
            </a:endParaRPr>
          </a:p>
          <a:p>
            <a:pPr algn="ctr"/>
            <a:r>
              <a:rPr lang="ru-RU" sz="1400" dirty="0">
                <a:latin typeface="Times New Roman" panose="02020603050405020304" pitchFamily="18" charset="0"/>
                <a:ea typeface="Times New Roman" panose="02020603050405020304" pitchFamily="18" charset="0"/>
              </a:rPr>
              <a:t>В</a:t>
            </a:r>
            <a:r>
              <a:rPr lang="ru-RU" sz="1400" dirty="0">
                <a:effectLst/>
                <a:latin typeface="Times New Roman" panose="02020603050405020304" pitchFamily="18" charset="0"/>
                <a:ea typeface="Times New Roman" panose="02020603050405020304" pitchFamily="18" charset="0"/>
              </a:rPr>
              <a:t>озможно предоставление сводного отчета</a:t>
            </a:r>
            <a:r>
              <a:rPr lang="ru-RU" sz="1400" baseline="30000" dirty="0">
                <a:latin typeface="Times New Roman" panose="02020603050405020304" pitchFamily="18" charset="0"/>
                <a:ea typeface="Times New Roman" panose="02020603050405020304" pitchFamily="18" charset="0"/>
              </a:rPr>
              <a:t>*</a:t>
            </a:r>
            <a:r>
              <a:rPr lang="ru-RU" sz="1400" baseline="30000" dirty="0">
                <a:effectLst/>
                <a:latin typeface="Times New Roman" panose="02020603050405020304" pitchFamily="18" charset="0"/>
                <a:ea typeface="Times New Roman" panose="02020603050405020304" pitchFamily="18" charset="0"/>
              </a:rPr>
              <a:t>)</a:t>
            </a:r>
          </a:p>
          <a:p>
            <a:pPr algn="ctr"/>
            <a:endParaRPr lang="ru-RU" sz="1400" baseline="30000" dirty="0">
              <a:latin typeface="Times New Roman" panose="02020603050405020304" pitchFamily="18" charset="0"/>
            </a:endParaRPr>
          </a:p>
          <a:p>
            <a:pPr algn="ctr"/>
            <a:endParaRPr lang="ru-RU" sz="1400" baseline="30000" dirty="0"/>
          </a:p>
        </p:txBody>
      </p:sp>
    </p:spTree>
    <p:extLst>
      <p:ext uri="{BB962C8B-B14F-4D97-AF65-F5344CB8AC3E}">
        <p14:creationId xmlns:p14="http://schemas.microsoft.com/office/powerpoint/2010/main" val="36545700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4"/>
          </p:nvPr>
        </p:nvSpPr>
        <p:spPr/>
        <p:txBody>
          <a:bodyPr/>
          <a:lstStyle/>
          <a:p>
            <a:fld id="{41B81EEA-DF2A-1C47-9781-44818CAE4220}" type="slidenum">
              <a:rPr lang="ru-RU" smtClean="0"/>
              <a:pPr/>
              <a:t>30</a:t>
            </a:fld>
            <a:endParaRPr lang="ru-RU"/>
          </a:p>
        </p:txBody>
      </p:sp>
      <p:sp>
        <p:nvSpPr>
          <p:cNvPr id="3" name="Текст 2"/>
          <p:cNvSpPr>
            <a:spLocks noGrp="1"/>
          </p:cNvSpPr>
          <p:nvPr>
            <p:ph type="body" sz="quarter" idx="10"/>
          </p:nvPr>
        </p:nvSpPr>
        <p:spPr>
          <a:xfrm>
            <a:off x="1000124" y="412312"/>
            <a:ext cx="10697767" cy="936897"/>
          </a:xfrm>
        </p:spPr>
        <p:txBody>
          <a:bodyPr/>
          <a:lstStyle/>
          <a:p>
            <a:pPr algn="ctr"/>
            <a:r>
              <a:rPr lang="ru-RU" dirty="0"/>
              <a:t>Обращаем внимание!</a:t>
            </a:r>
          </a:p>
        </p:txBody>
      </p:sp>
      <p:sp>
        <p:nvSpPr>
          <p:cNvPr id="4" name="Текст 3"/>
          <p:cNvSpPr>
            <a:spLocks noGrp="1"/>
          </p:cNvSpPr>
          <p:nvPr>
            <p:ph type="body" sz="quarter" idx="12"/>
          </p:nvPr>
        </p:nvSpPr>
        <p:spPr>
          <a:xfrm>
            <a:off x="1000124" y="1239437"/>
            <a:ext cx="10697767" cy="4668570"/>
          </a:xfrm>
        </p:spPr>
        <p:txBody>
          <a:bodyPr/>
          <a:lstStyle/>
          <a:p>
            <a:pPr marL="0" indent="457200" algn="just">
              <a:lnSpc>
                <a:spcPct val="100000"/>
              </a:lnSpc>
              <a:spcBef>
                <a:spcPts val="0"/>
              </a:spcBef>
            </a:pPr>
            <a:r>
              <a:rPr lang="ru-RU" dirty="0">
                <a:solidFill>
                  <a:schemeClr val="tx1"/>
                </a:solidFill>
              </a:rPr>
              <a:t>1. Разделы 1,2,4,7,8,9,10,12 </a:t>
            </a:r>
            <a:r>
              <a:rPr lang="ru-MD" i="1" u="sng" dirty="0">
                <a:solidFill>
                  <a:schemeClr val="tx1"/>
                </a:solidFill>
              </a:rPr>
              <a:t>заполняют все организации </a:t>
            </a:r>
            <a:r>
              <a:rPr lang="ru-MD" dirty="0">
                <a:solidFill>
                  <a:schemeClr val="tx1"/>
                </a:solidFill>
              </a:rPr>
              <a:t>независимо от того, осуществляли они инновационную деятельность в отчетном периоде или нет. </a:t>
            </a:r>
            <a:endParaRPr lang="ru-RU" dirty="0">
              <a:solidFill>
                <a:schemeClr val="tx1"/>
              </a:solidFill>
            </a:endParaRPr>
          </a:p>
          <a:p>
            <a:pPr marL="0" indent="457200" algn="just">
              <a:lnSpc>
                <a:spcPct val="100000"/>
              </a:lnSpc>
              <a:spcBef>
                <a:spcPts val="0"/>
              </a:spcBef>
            </a:pPr>
            <a:r>
              <a:rPr lang="ru-RU" dirty="0">
                <a:solidFill>
                  <a:schemeClr val="tx1"/>
                </a:solidFill>
              </a:rPr>
              <a:t>2. По строке 113 раздела 1 отражаются инвестиции в основной капитал. </a:t>
            </a:r>
            <a:r>
              <a:rPr lang="ru-MD" dirty="0">
                <a:solidFill>
                  <a:schemeClr val="tx1"/>
                </a:solidFill>
              </a:rPr>
              <a:t>Необходимо осуществить сравнительный контроль первичных данных с формой № П-2 (инвест) «Сведения об инвестиционной деятельности».</a:t>
            </a:r>
          </a:p>
          <a:p>
            <a:pPr marL="0" indent="457200" algn="just">
              <a:lnSpc>
                <a:spcPct val="100000"/>
              </a:lnSpc>
              <a:spcBef>
                <a:spcPts val="0"/>
              </a:spcBef>
            </a:pPr>
            <a:r>
              <a:rPr lang="ru-MD" dirty="0">
                <a:solidFill>
                  <a:schemeClr val="tx1"/>
                </a:solidFill>
              </a:rPr>
              <a:t> 3. По строке 114 раздела 1 отражается среднесписочная численность работников (без внешних совместителей) за отчетный год. Необходимо осуществить сравнительный контроль первичных данных с формой № П-4 «Сведения о численности и заработной плате работников».</a:t>
            </a:r>
            <a:endParaRPr lang="ru-RU" dirty="0">
              <a:solidFill>
                <a:schemeClr val="tx1"/>
              </a:solidFill>
            </a:endParaRPr>
          </a:p>
          <a:p>
            <a:pPr marL="0" indent="457200" algn="just">
              <a:lnSpc>
                <a:spcPct val="100000"/>
              </a:lnSpc>
              <a:spcBef>
                <a:spcPts val="0"/>
              </a:spcBef>
            </a:pPr>
            <a:r>
              <a:rPr lang="ru-MD" dirty="0">
                <a:solidFill>
                  <a:schemeClr val="tx1"/>
                </a:solidFill>
              </a:rPr>
              <a:t>4. По строке 301 раздела 3 отражается объем отгруженных  товаров собственного производства, выполненных работ и услуг собственными силами вне зависимости от того, отгружали они инновационные товары, выполняли работы, услуги инновационного характера в отчетном году или нет. Данные приводятся по тому виду деятельности, который является для данной организации </a:t>
            </a:r>
            <a:r>
              <a:rPr lang="ru-MD" i="1" u="sng" dirty="0">
                <a:solidFill>
                  <a:schemeClr val="tx1"/>
                </a:solidFill>
              </a:rPr>
              <a:t>основным</a:t>
            </a:r>
            <a:r>
              <a:rPr lang="ru-MD" dirty="0">
                <a:solidFill>
                  <a:schemeClr val="tx1"/>
                </a:solidFill>
              </a:rPr>
              <a:t>. Необходимо осуществить сравнительный контроль первичных данных с формой № П-1 «Сведения о производстве и отгрузке товаров и услуг».</a:t>
            </a:r>
            <a:endParaRPr lang="ru-RU" dirty="0">
              <a:solidFill>
                <a:schemeClr val="tx1"/>
              </a:solidFill>
            </a:endParaRPr>
          </a:p>
          <a:p>
            <a:pPr marL="0" indent="457200" algn="just">
              <a:lnSpc>
                <a:spcPct val="100000"/>
              </a:lnSpc>
              <a:spcBef>
                <a:spcPts val="0"/>
              </a:spcBef>
            </a:pPr>
            <a:r>
              <a:rPr lang="ru-RU" dirty="0">
                <a:solidFill>
                  <a:schemeClr val="tx1"/>
                </a:solidFill>
              </a:rPr>
              <a:t> </a:t>
            </a:r>
          </a:p>
          <a:p>
            <a:pPr marL="0" indent="457200" algn="just">
              <a:lnSpc>
                <a:spcPct val="100000"/>
              </a:lnSpc>
              <a:spcBef>
                <a:spcPts val="0"/>
              </a:spcBef>
            </a:pPr>
            <a:r>
              <a:rPr lang="ru-RU" dirty="0">
                <a:solidFill>
                  <a:schemeClr val="tx1"/>
                </a:solidFill>
              </a:rPr>
              <a:t>Необходимо обратить </a:t>
            </a:r>
            <a:r>
              <a:rPr lang="ru-RU" i="1" u="sng" dirty="0">
                <a:solidFill>
                  <a:schemeClr val="tx1"/>
                </a:solidFill>
              </a:rPr>
              <a:t>особое внимание</a:t>
            </a:r>
            <a:r>
              <a:rPr lang="ru-RU" dirty="0">
                <a:solidFill>
                  <a:schemeClr val="tx1"/>
                </a:solidFill>
              </a:rPr>
              <a:t> на единицы измерения стоимостных показателей – сведения предоставляются в  тысячах рублей с одним десятичным знаком. Раздел 7 заполняется в единицах.</a:t>
            </a:r>
          </a:p>
          <a:p>
            <a:pPr marL="355600" indent="-342900">
              <a:buAutoNum type="arabicPeriod"/>
            </a:pPr>
            <a:endParaRPr lang="ru-RU" dirty="0">
              <a:solidFill>
                <a:schemeClr val="tx1"/>
              </a:solidFill>
            </a:endParaRPr>
          </a:p>
        </p:txBody>
      </p:sp>
    </p:spTree>
    <p:extLst>
      <p:ext uri="{BB962C8B-B14F-4D97-AF65-F5344CB8AC3E}">
        <p14:creationId xmlns:p14="http://schemas.microsoft.com/office/powerpoint/2010/main" val="24528121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 xmlns:a16="http://schemas.microsoft.com/office/drawing/2014/main" id="{BF75618A-A7D1-4A9C-BA82-178E55B0574D}"/>
              </a:ext>
            </a:extLst>
          </p:cNvPr>
          <p:cNvSpPr>
            <a:spLocks noGrp="1"/>
          </p:cNvSpPr>
          <p:nvPr>
            <p:ph type="sldNum" sz="quarter" idx="4"/>
          </p:nvPr>
        </p:nvSpPr>
        <p:spPr/>
        <p:txBody>
          <a:bodyPr/>
          <a:lstStyle/>
          <a:p>
            <a:fld id="{41B81EEA-DF2A-1C47-9781-44818CAE4220}" type="slidenum">
              <a:rPr lang="ru-RU" smtClean="0"/>
              <a:pPr/>
              <a:t>31</a:t>
            </a:fld>
            <a:endParaRPr lang="ru-RU"/>
          </a:p>
        </p:txBody>
      </p:sp>
      <p:sp>
        <p:nvSpPr>
          <p:cNvPr id="3" name="Текст 2">
            <a:extLst>
              <a:ext uri="{FF2B5EF4-FFF2-40B4-BE49-F238E27FC236}">
                <a16:creationId xmlns="" xmlns:a16="http://schemas.microsoft.com/office/drawing/2014/main" id="{0A21F5B8-F5F0-4929-B2C5-0D3D6DFA40EC}"/>
              </a:ext>
            </a:extLst>
          </p:cNvPr>
          <p:cNvSpPr>
            <a:spLocks noGrp="1"/>
          </p:cNvSpPr>
          <p:nvPr>
            <p:ph type="body" sz="quarter" idx="10"/>
          </p:nvPr>
        </p:nvSpPr>
        <p:spPr>
          <a:xfrm>
            <a:off x="1000124" y="502318"/>
            <a:ext cx="10521316" cy="936897"/>
          </a:xfrm>
        </p:spPr>
        <p:txBody>
          <a:bodyPr/>
          <a:lstStyle/>
          <a:p>
            <a:pPr algn="ctr"/>
            <a:r>
              <a:rPr lang="ru-RU" dirty="0"/>
              <a:t>Контактные данные</a:t>
            </a:r>
          </a:p>
        </p:txBody>
      </p:sp>
      <p:sp>
        <p:nvSpPr>
          <p:cNvPr id="4" name="Текст 3">
            <a:extLst>
              <a:ext uri="{FF2B5EF4-FFF2-40B4-BE49-F238E27FC236}">
                <a16:creationId xmlns="" xmlns:a16="http://schemas.microsoft.com/office/drawing/2014/main" id="{C41CBF87-C8DD-41C5-9C8A-CA5F9C6E7CEA}"/>
              </a:ext>
            </a:extLst>
          </p:cNvPr>
          <p:cNvSpPr>
            <a:spLocks noGrp="1"/>
          </p:cNvSpPr>
          <p:nvPr>
            <p:ph type="body" sz="quarter" idx="12"/>
          </p:nvPr>
        </p:nvSpPr>
        <p:spPr>
          <a:xfrm>
            <a:off x="529389" y="1687112"/>
            <a:ext cx="10992051" cy="4668570"/>
          </a:xfrm>
        </p:spPr>
        <p:txBody>
          <a:bodyPr/>
          <a:lstStyle/>
          <a:p>
            <a:pPr algn="ctr"/>
            <a:r>
              <a:rPr lang="ru-RU" sz="2400" dirty="0" smtClean="0"/>
              <a:t>Специалист, </a:t>
            </a:r>
            <a:r>
              <a:rPr lang="ru-RU" sz="2400" dirty="0"/>
              <a:t>ответственный за обработку данных по форме №4-инновация</a:t>
            </a:r>
          </a:p>
          <a:p>
            <a:pPr algn="ctr"/>
            <a:r>
              <a:rPr lang="ru-RU" sz="2400" dirty="0"/>
              <a:t> Дмитриева Вера Васильевна </a:t>
            </a:r>
          </a:p>
          <a:p>
            <a:pPr algn="ctr"/>
            <a:r>
              <a:rPr lang="ru-RU" sz="2400" dirty="0"/>
              <a:t>Тел. (8112) </a:t>
            </a:r>
            <a:r>
              <a:rPr lang="ru-RU" sz="2400" dirty="0" smtClean="0"/>
              <a:t>79-09-62</a:t>
            </a:r>
          </a:p>
          <a:p>
            <a:pPr algn="ctr"/>
            <a:r>
              <a:rPr lang="ru-RU" sz="2400" dirty="0" smtClean="0"/>
              <a:t>Специалисты отдела государственной статистики, отвечающие за сбор</a:t>
            </a:r>
          </a:p>
          <a:p>
            <a:pPr algn="ctr"/>
            <a:r>
              <a:rPr lang="ru-RU" sz="2400" dirty="0" smtClean="0"/>
              <a:t>Тел. (8112) 79-09-81, 79-09-83</a:t>
            </a:r>
            <a:endParaRPr lang="ru-RU" sz="2400" dirty="0"/>
          </a:p>
          <a:p>
            <a:pPr algn="ctr"/>
            <a:r>
              <a:rPr lang="ru-RU" sz="2400" dirty="0"/>
              <a:t>Адрес электронной почты:</a:t>
            </a:r>
            <a:r>
              <a:rPr lang="en-US" sz="2400" b="0" i="0" dirty="0">
                <a:solidFill>
                  <a:srgbClr val="0E2D47"/>
                </a:solidFill>
                <a:effectLst/>
                <a:latin typeface="GOST UI 2"/>
              </a:rPr>
              <a:t> </a:t>
            </a:r>
            <a:r>
              <a:rPr lang="en-US" sz="2400" b="0" i="0" u="sng" dirty="0">
                <a:solidFill>
                  <a:srgbClr val="0745A3"/>
                </a:solidFill>
                <a:effectLst/>
                <a:latin typeface="GOST UI 2"/>
                <a:hlinkClick r:id="rId3"/>
              </a:rPr>
              <a:t>p60_mail@gks.ru</a:t>
            </a:r>
            <a:endParaRPr lang="ru-RU" sz="2400" dirty="0"/>
          </a:p>
        </p:txBody>
      </p:sp>
    </p:spTree>
    <p:extLst>
      <p:ext uri="{BB962C8B-B14F-4D97-AF65-F5344CB8AC3E}">
        <p14:creationId xmlns:p14="http://schemas.microsoft.com/office/powerpoint/2010/main" val="3573102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4"/>
          </p:nvPr>
        </p:nvSpPr>
        <p:spPr/>
        <p:txBody>
          <a:bodyPr/>
          <a:lstStyle/>
          <a:p>
            <a:fld id="{41B81EEA-DF2A-1C47-9781-44818CAE4220}" type="slidenum">
              <a:rPr lang="ru-RU" smtClean="0"/>
              <a:pPr/>
              <a:t>4</a:t>
            </a:fld>
            <a:endParaRPr lang="ru-RU"/>
          </a:p>
        </p:txBody>
      </p:sp>
      <p:sp>
        <p:nvSpPr>
          <p:cNvPr id="6" name="Текст 5">
            <a:extLst>
              <a:ext uri="{FF2B5EF4-FFF2-40B4-BE49-F238E27FC236}">
                <a16:creationId xmlns="" xmlns:a16="http://schemas.microsoft.com/office/drawing/2014/main" id="{1D03421A-823A-43ED-8A05-90D4C036C285}"/>
              </a:ext>
            </a:extLst>
          </p:cNvPr>
          <p:cNvSpPr>
            <a:spLocks noGrp="1"/>
          </p:cNvSpPr>
          <p:nvPr>
            <p:ph type="body" sz="quarter" idx="12"/>
          </p:nvPr>
        </p:nvSpPr>
        <p:spPr>
          <a:xfrm>
            <a:off x="593195" y="340912"/>
            <a:ext cx="11005610" cy="5709970"/>
          </a:xfrm>
        </p:spPr>
        <p:txBody>
          <a:bodyPr/>
          <a:lstStyle/>
          <a:p>
            <a:pPr algn="ctr"/>
            <a:r>
              <a:rPr lang="ru-RU" sz="1800" b="1" dirty="0">
                <a:solidFill>
                  <a:srgbClr val="D60204"/>
                </a:solidFill>
                <a:latin typeface="+mj-lt"/>
              </a:rPr>
              <a:t>Форму заполняют все организации (подлежащие наблюдению), вне зависимости от того осуществляли они инновационную деятельность в отчетном периоде или нет!</a:t>
            </a:r>
          </a:p>
          <a:p>
            <a:pPr algn="ctr"/>
            <a:r>
              <a:rPr lang="ru-RU" sz="1400" dirty="0">
                <a:solidFill>
                  <a:schemeClr val="tx1"/>
                </a:solidFill>
              </a:rPr>
              <a:t>Организации </a:t>
            </a:r>
            <a:r>
              <a:rPr lang="ru-RU" sz="1400" b="1" dirty="0">
                <a:solidFill>
                  <a:schemeClr val="tx1"/>
                </a:solidFill>
              </a:rPr>
              <a:t>не </a:t>
            </a:r>
            <a:r>
              <a:rPr lang="ru-RU" sz="1400" b="1">
                <a:solidFill>
                  <a:schemeClr val="tx1"/>
                </a:solidFill>
              </a:rPr>
              <a:t>осуществляющие </a:t>
            </a:r>
            <a:r>
              <a:rPr lang="ru-RU" sz="1400" smtClean="0">
                <a:solidFill>
                  <a:schemeClr val="tx1"/>
                </a:solidFill>
              </a:rPr>
              <a:t>финансово-хозяйственную </a:t>
            </a:r>
            <a:r>
              <a:rPr lang="ru-RU" sz="1400" dirty="0">
                <a:solidFill>
                  <a:schemeClr val="tx1"/>
                </a:solidFill>
              </a:rPr>
              <a:t>деятельность в отчетном году, </a:t>
            </a:r>
            <a:br>
              <a:rPr lang="ru-RU" sz="1400" dirty="0">
                <a:solidFill>
                  <a:schemeClr val="tx1"/>
                </a:solidFill>
              </a:rPr>
            </a:br>
            <a:r>
              <a:rPr lang="ru-RU" sz="1400" dirty="0">
                <a:solidFill>
                  <a:schemeClr val="tx1"/>
                </a:solidFill>
              </a:rPr>
              <a:t>форму предоставляют на общих </a:t>
            </a:r>
            <a:r>
              <a:rPr lang="ru-RU" sz="1400" dirty="0" smtClean="0">
                <a:solidFill>
                  <a:schemeClr val="tx1"/>
                </a:solidFill>
              </a:rPr>
              <a:t>основаниях, заполнив следующие разделы:</a:t>
            </a:r>
            <a:endParaRPr lang="ru-RU" sz="1400" dirty="0">
              <a:solidFill>
                <a:schemeClr val="tx1"/>
              </a:solidFill>
            </a:endParaRPr>
          </a:p>
          <a:p>
            <a:pPr algn="ctr"/>
            <a:endParaRPr lang="ru-RU" sz="1400" dirty="0">
              <a:solidFill>
                <a:schemeClr val="tx1"/>
              </a:solidFill>
            </a:endParaRPr>
          </a:p>
          <a:p>
            <a:endParaRPr lang="ru-RU" dirty="0"/>
          </a:p>
        </p:txBody>
      </p:sp>
      <p:graphicFrame>
        <p:nvGraphicFramePr>
          <p:cNvPr id="8" name="Таблица 8">
            <a:extLst>
              <a:ext uri="{FF2B5EF4-FFF2-40B4-BE49-F238E27FC236}">
                <a16:creationId xmlns="" xmlns:a16="http://schemas.microsoft.com/office/drawing/2014/main" id="{40784B3A-3D81-4A71-9C06-7D3BE1E2FEB9}"/>
              </a:ext>
            </a:extLst>
          </p:cNvPr>
          <p:cNvGraphicFramePr>
            <a:graphicFrameLocks noGrp="1"/>
          </p:cNvGraphicFramePr>
          <p:nvPr>
            <p:extLst>
              <p:ext uri="{D42A27DB-BD31-4B8C-83A1-F6EECF244321}">
                <p14:modId xmlns:p14="http://schemas.microsoft.com/office/powerpoint/2010/main" val="3427224966"/>
              </p:ext>
            </p:extLst>
          </p:nvPr>
        </p:nvGraphicFramePr>
        <p:xfrm>
          <a:off x="513806" y="1450805"/>
          <a:ext cx="11185793" cy="4790440"/>
        </p:xfrm>
        <a:graphic>
          <a:graphicData uri="http://schemas.openxmlformats.org/drawingml/2006/table">
            <a:tbl>
              <a:tblPr firstRow="1" bandRow="1">
                <a:tableStyleId>{5C22544A-7EE6-4342-B048-85BDC9FD1C3A}</a:tableStyleId>
              </a:tblPr>
              <a:tblGrid>
                <a:gridCol w="5320937">
                  <a:extLst>
                    <a:ext uri="{9D8B030D-6E8A-4147-A177-3AD203B41FA5}">
                      <a16:colId xmlns="" xmlns:a16="http://schemas.microsoft.com/office/drawing/2014/main" val="3264101352"/>
                    </a:ext>
                  </a:extLst>
                </a:gridCol>
                <a:gridCol w="5864856">
                  <a:extLst>
                    <a:ext uri="{9D8B030D-6E8A-4147-A177-3AD203B41FA5}">
                      <a16:colId xmlns="" xmlns:a16="http://schemas.microsoft.com/office/drawing/2014/main" val="2783035611"/>
                    </a:ext>
                  </a:extLst>
                </a:gridCol>
              </a:tblGrid>
              <a:tr h="370840">
                <a:tc>
                  <a:txBody>
                    <a:bodyPr/>
                    <a:lstStyle/>
                    <a:p>
                      <a:pPr algn="ctr"/>
                      <a:r>
                        <a:rPr lang="ru-RU" sz="900" dirty="0"/>
                        <a:t>Раздел</a:t>
                      </a:r>
                    </a:p>
                  </a:txBody>
                  <a:tcPr/>
                </a:tc>
                <a:tc>
                  <a:txBody>
                    <a:bodyPr/>
                    <a:lstStyle/>
                    <a:p>
                      <a:pPr algn="ctr"/>
                      <a:r>
                        <a:rPr lang="ru-RU" sz="900" dirty="0"/>
                        <a:t>Строки</a:t>
                      </a:r>
                    </a:p>
                  </a:txBody>
                  <a:tcPr/>
                </a:tc>
                <a:extLst>
                  <a:ext uri="{0D108BD9-81ED-4DB2-BD59-A6C34878D82A}">
                    <a16:rowId xmlns="" xmlns:a16="http://schemas.microsoft.com/office/drawing/2014/main" val="2035258633"/>
                  </a:ext>
                </a:extLst>
              </a:tr>
              <a:tr h="370840">
                <a:tc>
                  <a:txBody>
                    <a:bodyPr/>
                    <a:lstStyle/>
                    <a:p>
                      <a:r>
                        <a:rPr lang="ru-RU" sz="900" b="1" kern="1200" dirty="0">
                          <a:solidFill>
                            <a:schemeClr val="dk1"/>
                          </a:solidFill>
                          <a:effectLst/>
                          <a:latin typeface="+mn-lt"/>
                          <a:ea typeface="+mn-ea"/>
                          <a:cs typeface="+mn-cs"/>
                        </a:rPr>
                        <a:t>Раздел 1. Общие организационно-экономические показатели организации</a:t>
                      </a:r>
                    </a:p>
                  </a:txBody>
                  <a:tcPr/>
                </a:tc>
                <a:tc>
                  <a:txBody>
                    <a:bodyPr/>
                    <a:lstStyle/>
                    <a:p>
                      <a:r>
                        <a:rPr lang="ru-RU" sz="900" dirty="0"/>
                        <a:t>Строка 101 = </a:t>
                      </a:r>
                      <a:r>
                        <a:rPr lang="ru-RU" sz="900" dirty="0" smtClean="0"/>
                        <a:t>1 или 2 </a:t>
                      </a:r>
                      <a:endParaRPr lang="ru-RU" sz="900" dirty="0"/>
                    </a:p>
                    <a:p>
                      <a:r>
                        <a:rPr lang="ru-RU" sz="900" dirty="0" smtClean="0"/>
                        <a:t>Если в строке 101</a:t>
                      </a:r>
                      <a:r>
                        <a:rPr lang="ru-RU" sz="900" baseline="0" dirty="0" smtClean="0"/>
                        <a:t> указан код «2», то с</a:t>
                      </a:r>
                      <a:r>
                        <a:rPr lang="ru-RU" sz="900" dirty="0" smtClean="0"/>
                        <a:t>трока 102</a:t>
                      </a:r>
                      <a:r>
                        <a:rPr lang="ru-RU" sz="900" baseline="0" dirty="0" smtClean="0"/>
                        <a:t> должна быть оценена (выбрать соответствующий код)</a:t>
                      </a:r>
                      <a:endParaRPr lang="ru-RU" sz="900" dirty="0"/>
                    </a:p>
                    <a:p>
                      <a:r>
                        <a:rPr lang="ru-RU" sz="900" dirty="0"/>
                        <a:t>Строка 114 и 115 = 0</a:t>
                      </a:r>
                    </a:p>
                    <a:p>
                      <a:r>
                        <a:rPr lang="ru-RU" sz="900" dirty="0"/>
                        <a:t>Строка 118 – не выполняет (выбрать код)</a:t>
                      </a:r>
                    </a:p>
                  </a:txBody>
                  <a:tcPr/>
                </a:tc>
                <a:extLst>
                  <a:ext uri="{0D108BD9-81ED-4DB2-BD59-A6C34878D82A}">
                    <a16:rowId xmlns="" xmlns:a16="http://schemas.microsoft.com/office/drawing/2014/main" val="3257338633"/>
                  </a:ext>
                </a:extLst>
              </a:tr>
              <a:tr h="370840">
                <a:tc>
                  <a:txBody>
                    <a:bodyPr/>
                    <a:lstStyle/>
                    <a:p>
                      <a:r>
                        <a:rPr lang="ru-RU" sz="900" b="1" kern="1200" dirty="0">
                          <a:solidFill>
                            <a:schemeClr val="dk1"/>
                          </a:solidFill>
                          <a:effectLst/>
                          <a:latin typeface="+mn-lt"/>
                          <a:ea typeface="+mn-ea"/>
                          <a:cs typeface="+mn-cs"/>
                        </a:rPr>
                        <a:t>Раздел 2. Инновационная активность организации </a:t>
                      </a:r>
                      <a:endParaRPr lang="ru-RU" sz="900" dirty="0"/>
                    </a:p>
                  </a:txBody>
                  <a:tcPr/>
                </a:tc>
                <a:tc>
                  <a:txBody>
                    <a:bodyPr/>
                    <a:lstStyle/>
                    <a:p>
                      <a:r>
                        <a:rPr lang="ru-RU" sz="900" dirty="0"/>
                        <a:t>Строки </a:t>
                      </a:r>
                      <a:r>
                        <a:rPr lang="ru-RU" sz="900" dirty="0" smtClean="0"/>
                        <a:t>201-210 </a:t>
                      </a:r>
                      <a:r>
                        <a:rPr lang="ru-RU" sz="900" dirty="0"/>
                        <a:t>= 2</a:t>
                      </a:r>
                    </a:p>
                  </a:txBody>
                  <a:tcPr/>
                </a:tc>
                <a:extLst>
                  <a:ext uri="{0D108BD9-81ED-4DB2-BD59-A6C34878D82A}">
                    <a16:rowId xmlns="" xmlns:a16="http://schemas.microsoft.com/office/drawing/2014/main" val="49378093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900" b="1" i="0" kern="1200" dirty="0">
                          <a:solidFill>
                            <a:schemeClr val="dk1"/>
                          </a:solidFill>
                          <a:effectLst/>
                          <a:latin typeface="+mn-lt"/>
                          <a:ea typeface="+mn-ea"/>
                          <a:cs typeface="+mn-cs"/>
                        </a:rPr>
                        <a:t>Раздел 3. Объем отгруженных товаров, работ, услуг (без НДС, акцизов и других аналогичных платежей), </a:t>
                      </a:r>
                      <a:r>
                        <a:rPr lang="ru-RU" sz="900" b="1" i="0" kern="1200" dirty="0">
                          <a:solidFill>
                            <a:srgbClr val="D60204"/>
                          </a:solidFill>
                          <a:effectLst/>
                          <a:latin typeface="+mn-lt"/>
                          <a:ea typeface="+mn-ea"/>
                          <a:cs typeface="+mn-cs"/>
                        </a:rPr>
                        <a:t>тысяча рублей </a:t>
                      </a:r>
                      <a:r>
                        <a:rPr lang="ru-RU" sz="900" b="1" i="0" kern="1200" dirty="0">
                          <a:solidFill>
                            <a:schemeClr val="dk1"/>
                          </a:solidFill>
                          <a:effectLst/>
                          <a:latin typeface="+mn-lt"/>
                          <a:ea typeface="+mn-ea"/>
                          <a:cs typeface="+mn-cs"/>
                        </a:rPr>
                        <a:t>(с одним десятичным знаком)</a:t>
                      </a:r>
                      <a:endParaRPr lang="ru-RU" sz="900" i="1" kern="1200" dirty="0">
                        <a:solidFill>
                          <a:schemeClr val="dk1"/>
                        </a:solidFill>
                        <a:effectLst/>
                        <a:latin typeface="+mn-lt"/>
                        <a:ea typeface="+mn-ea"/>
                        <a:cs typeface="+mn-cs"/>
                      </a:endParaRPr>
                    </a:p>
                  </a:txBody>
                  <a:tcPr/>
                </a:tc>
                <a:tc>
                  <a:txBody>
                    <a:bodyPr/>
                    <a:lstStyle/>
                    <a:p>
                      <a:r>
                        <a:rPr lang="ru-RU" sz="900" dirty="0"/>
                        <a:t>Строка 301 = 0</a:t>
                      </a:r>
                    </a:p>
                  </a:txBody>
                  <a:tcPr/>
                </a:tc>
                <a:extLst>
                  <a:ext uri="{0D108BD9-81ED-4DB2-BD59-A6C34878D82A}">
                    <a16:rowId xmlns="" xmlns:a16="http://schemas.microsoft.com/office/drawing/2014/main" val="375345541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900" b="1" kern="1200" dirty="0">
                          <a:solidFill>
                            <a:schemeClr val="dk1"/>
                          </a:solidFill>
                          <a:effectLst/>
                          <a:latin typeface="+mn-lt"/>
                          <a:ea typeface="+mn-ea"/>
                          <a:cs typeface="+mn-cs"/>
                        </a:rPr>
                        <a:t>Раздел 4. Факторы, препятствующие инновациям</a:t>
                      </a:r>
                      <a:endParaRPr lang="ru-RU" sz="900" kern="1200" dirty="0">
                        <a:solidFill>
                          <a:schemeClr val="dk1"/>
                        </a:solidFill>
                        <a:effectLst/>
                        <a:latin typeface="+mn-lt"/>
                        <a:ea typeface="+mn-ea"/>
                        <a:cs typeface="+mn-cs"/>
                      </a:endParaRPr>
                    </a:p>
                    <a:p>
                      <a:endParaRPr lang="ru-RU" sz="900" dirty="0"/>
                    </a:p>
                  </a:txBody>
                  <a:tcPr/>
                </a:tc>
                <a:tc>
                  <a:txBody>
                    <a:bodyPr/>
                    <a:lstStyle/>
                    <a:p>
                      <a:r>
                        <a:rPr lang="ru-RU" sz="900" dirty="0"/>
                        <a:t>Строка 401-420 = отсутствует (выбрать код);</a:t>
                      </a:r>
                    </a:p>
                    <a:p>
                      <a:r>
                        <a:rPr lang="ru-RU" sz="900" dirty="0"/>
                        <a:t>Строка 421-423 = 0</a:t>
                      </a:r>
                    </a:p>
                  </a:txBody>
                  <a:tcPr/>
                </a:tc>
                <a:extLst>
                  <a:ext uri="{0D108BD9-81ED-4DB2-BD59-A6C34878D82A}">
                    <a16:rowId xmlns="" xmlns:a16="http://schemas.microsoft.com/office/drawing/2014/main" val="290169003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900" b="1" kern="1200" dirty="0">
                          <a:solidFill>
                            <a:schemeClr val="dk1"/>
                          </a:solidFill>
                          <a:effectLst/>
                          <a:latin typeface="+mn-lt"/>
                          <a:ea typeface="+mn-ea"/>
                          <a:cs typeface="+mn-cs"/>
                        </a:rPr>
                        <a:t>Раздел 6. Результаты инновационной деятельности</a:t>
                      </a:r>
                      <a:endParaRPr lang="ru-RU" sz="900" kern="1200" dirty="0">
                        <a:solidFill>
                          <a:schemeClr val="dk1"/>
                        </a:solidFill>
                        <a:effectLst/>
                        <a:latin typeface="+mn-lt"/>
                        <a:ea typeface="+mn-ea"/>
                        <a:cs typeface="+mn-cs"/>
                      </a:endParaRPr>
                    </a:p>
                  </a:txBody>
                  <a:tcPr/>
                </a:tc>
                <a:tc>
                  <a:txBody>
                    <a:bodyPr/>
                    <a:lstStyle/>
                    <a:p>
                      <a:r>
                        <a:rPr lang="ru-RU" sz="900" dirty="0"/>
                        <a:t>Строка 625 =2</a:t>
                      </a:r>
                    </a:p>
                  </a:txBody>
                  <a:tcPr/>
                </a:tc>
                <a:extLst>
                  <a:ext uri="{0D108BD9-81ED-4DB2-BD59-A6C34878D82A}">
                    <a16:rowId xmlns="" xmlns:a16="http://schemas.microsoft.com/office/drawing/2014/main" val="2879285708"/>
                  </a:ext>
                </a:extLst>
              </a:tr>
              <a:tr h="370840">
                <a:tc>
                  <a:txBody>
                    <a:bodyPr/>
                    <a:lstStyle/>
                    <a:p>
                      <a:r>
                        <a:rPr lang="ru-RU" sz="900" b="1" kern="1200" dirty="0">
                          <a:solidFill>
                            <a:schemeClr val="dk1"/>
                          </a:solidFill>
                          <a:effectLst/>
                          <a:latin typeface="+mn-lt"/>
                          <a:ea typeface="+mn-ea"/>
                          <a:cs typeface="+mn-cs"/>
                        </a:rPr>
                        <a:t>Раздел 8. Источники информации для инноваций</a:t>
                      </a:r>
                      <a:endParaRPr lang="ru-RU" sz="900" dirty="0"/>
                    </a:p>
                  </a:txBody>
                  <a:tcPr/>
                </a:tc>
                <a:tc>
                  <a:txBody>
                    <a:bodyPr/>
                    <a:lstStyle/>
                    <a:p>
                      <a:r>
                        <a:rPr lang="ru-RU" sz="900" dirty="0"/>
                        <a:t>Строка 801 -822 = не используемый (выбрать код)</a:t>
                      </a:r>
                    </a:p>
                  </a:txBody>
                  <a:tcPr/>
                </a:tc>
                <a:extLst>
                  <a:ext uri="{0D108BD9-81ED-4DB2-BD59-A6C34878D82A}">
                    <a16:rowId xmlns="" xmlns:a16="http://schemas.microsoft.com/office/drawing/2014/main" val="942841829"/>
                  </a:ext>
                </a:extLst>
              </a:tr>
              <a:tr h="370840">
                <a:tc>
                  <a:txBody>
                    <a:bodyPr/>
                    <a:lstStyle/>
                    <a:p>
                      <a:r>
                        <a:rPr lang="ru-RU" sz="900" b="1" kern="1200" dirty="0">
                          <a:solidFill>
                            <a:schemeClr val="dk1"/>
                          </a:solidFill>
                          <a:effectLst/>
                          <a:latin typeface="+mn-lt"/>
                          <a:ea typeface="+mn-ea"/>
                          <a:cs typeface="+mn-cs"/>
                        </a:rPr>
                        <a:t>Раздел 9. Патентование и другие методы защиты изобретений, научно-технических разработок организации</a:t>
                      </a:r>
                      <a:endParaRPr lang="ru-RU" sz="900" dirty="0"/>
                    </a:p>
                  </a:txBody>
                  <a:tcPr/>
                </a:tc>
                <a:tc>
                  <a:txBody>
                    <a:bodyPr/>
                    <a:lstStyle/>
                    <a:p>
                      <a:r>
                        <a:rPr lang="ru-RU" sz="900" dirty="0"/>
                        <a:t>Строка 901-907 – не используемый (выбрать код)</a:t>
                      </a:r>
                    </a:p>
                  </a:txBody>
                  <a:tcPr/>
                </a:tc>
                <a:extLst>
                  <a:ext uri="{0D108BD9-81ED-4DB2-BD59-A6C34878D82A}">
                    <a16:rowId xmlns="" xmlns:a16="http://schemas.microsoft.com/office/drawing/2014/main" val="1581863415"/>
                  </a:ext>
                </a:extLst>
              </a:tr>
              <a:tr h="1571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900" b="1" kern="1200" dirty="0">
                          <a:solidFill>
                            <a:schemeClr val="dk1"/>
                          </a:solidFill>
                          <a:effectLst/>
                          <a:latin typeface="+mn-lt"/>
                          <a:ea typeface="+mn-ea"/>
                          <a:cs typeface="+mn-cs"/>
                        </a:rPr>
                        <a:t>Раздел 11. Инновации, направленные на улучшение экологии</a:t>
                      </a:r>
                      <a:endParaRPr lang="ru-RU" sz="900" kern="1200" dirty="0">
                        <a:solidFill>
                          <a:schemeClr val="dk1"/>
                        </a:solidFill>
                        <a:effectLst/>
                        <a:latin typeface="+mn-lt"/>
                        <a:ea typeface="+mn-ea"/>
                        <a:cs typeface="+mn-cs"/>
                      </a:endParaRPr>
                    </a:p>
                  </a:txBody>
                  <a:tcPr/>
                </a:tc>
                <a:tc>
                  <a:txBody>
                    <a:bodyPr/>
                    <a:lstStyle/>
                    <a:p>
                      <a:r>
                        <a:rPr lang="ru-RU" sz="900" dirty="0"/>
                        <a:t>Строка 1117 = 2</a:t>
                      </a:r>
                    </a:p>
                  </a:txBody>
                  <a:tcPr/>
                </a:tc>
                <a:extLst>
                  <a:ext uri="{0D108BD9-81ED-4DB2-BD59-A6C34878D82A}">
                    <a16:rowId xmlns="" xmlns:a16="http://schemas.microsoft.com/office/drawing/2014/main" val="387662614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sz="900" b="1"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900" b="1"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900" b="1"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900" b="1" kern="1200" dirty="0">
                          <a:solidFill>
                            <a:schemeClr val="dk1"/>
                          </a:solidFill>
                          <a:effectLst/>
                          <a:latin typeface="+mn-lt"/>
                          <a:ea typeface="+mn-ea"/>
                          <a:cs typeface="+mn-cs"/>
                        </a:rPr>
                        <a:t>Раздел 12. Мониторинг обратной связи по сбору данных статистического наблюдения инновационной деятельности</a:t>
                      </a:r>
                      <a:endParaRPr lang="ru-RU" sz="900" kern="1200" dirty="0">
                        <a:solidFill>
                          <a:schemeClr val="dk1"/>
                        </a:solidFill>
                        <a:effectLst/>
                        <a:latin typeface="+mn-lt"/>
                        <a:ea typeface="+mn-ea"/>
                        <a:cs typeface="+mn-cs"/>
                      </a:endParaRPr>
                    </a:p>
                    <a:p>
                      <a:endParaRPr lang="ru-RU" sz="900" dirty="0"/>
                    </a:p>
                  </a:txBody>
                  <a:tcPr/>
                </a:tc>
                <a:tc>
                  <a:txBody>
                    <a:bodyPr/>
                    <a:lstStyle/>
                    <a:p>
                      <a:r>
                        <a:rPr lang="ru-RU" sz="900" dirty="0"/>
                        <a:t>Строка 1201-1211 - </a:t>
                      </a:r>
                      <a:r>
                        <a:rPr lang="ru-RU" sz="900" kern="1200" dirty="0">
                          <a:solidFill>
                            <a:schemeClr val="dk1"/>
                          </a:solidFill>
                          <a:effectLst/>
                          <a:latin typeface="+mn-lt"/>
                          <a:ea typeface="+mn-ea"/>
                          <a:cs typeface="+mn-cs"/>
                        </a:rPr>
                        <a:t>Оцените ясность вопросов формы, указаний и методических комментариев, сопроводительных информационных материалов (выбрать соответствующий код по пятибалльной шкале);</a:t>
                      </a:r>
                    </a:p>
                    <a:p>
                      <a:r>
                        <a:rPr lang="ru-RU" sz="900" kern="1200" dirty="0">
                          <a:solidFill>
                            <a:schemeClr val="dk1"/>
                          </a:solidFill>
                          <a:effectLst/>
                          <a:latin typeface="+mn-lt"/>
                          <a:ea typeface="+mn-ea"/>
                          <a:cs typeface="+mn-cs"/>
                        </a:rPr>
                        <a:t>Строка 1212-1222 - Оцените точность данных, которые организация может предоставить при ответе на вопросы формы (выбрать соответствующий код по пятибалльной шкале);</a:t>
                      </a:r>
                    </a:p>
                    <a:p>
                      <a:r>
                        <a:rPr lang="ru-RU" sz="900" kern="1200" dirty="0">
                          <a:solidFill>
                            <a:schemeClr val="dk1"/>
                          </a:solidFill>
                          <a:effectLst/>
                          <a:latin typeface="+mn-lt"/>
                          <a:ea typeface="+mn-ea"/>
                          <a:cs typeface="+mn-cs"/>
                        </a:rPr>
                        <a:t>Строка 1223-1231 - Укажите, какие службы, отделы или специалисты организации участвуют в заполнении данной формы (укажите по каждой строке соответствующий код);</a:t>
                      </a:r>
                    </a:p>
                    <a:p>
                      <a:r>
                        <a:rPr lang="ru-RU" sz="900" dirty="0"/>
                        <a:t>Строка 1223 - </a:t>
                      </a:r>
                      <a:r>
                        <a:rPr lang="ru-RU" sz="900" kern="1200" dirty="0">
                          <a:solidFill>
                            <a:schemeClr val="dk1"/>
                          </a:solidFill>
                          <a:effectLst/>
                          <a:latin typeface="+mn-lt"/>
                          <a:ea typeface="+mn-ea"/>
                          <a:cs typeface="+mn-cs"/>
                        </a:rPr>
                        <a:t>Укажите общее число сотрудников организации, задействованных в заполнении данной формы</a:t>
                      </a:r>
                      <a:endParaRPr lang="ru-RU" sz="900" dirty="0"/>
                    </a:p>
                  </a:txBody>
                  <a:tcPr/>
                </a:tc>
                <a:extLst>
                  <a:ext uri="{0D108BD9-81ED-4DB2-BD59-A6C34878D82A}">
                    <a16:rowId xmlns="" xmlns:a16="http://schemas.microsoft.com/office/drawing/2014/main" val="2947760845"/>
                  </a:ext>
                </a:extLst>
              </a:tr>
            </a:tbl>
          </a:graphicData>
        </a:graphic>
      </p:graphicFrame>
    </p:spTree>
    <p:extLst>
      <p:ext uri="{BB962C8B-B14F-4D97-AF65-F5344CB8AC3E}">
        <p14:creationId xmlns:p14="http://schemas.microsoft.com/office/powerpoint/2010/main" val="39174265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4"/>
          </p:nvPr>
        </p:nvSpPr>
        <p:spPr/>
        <p:txBody>
          <a:bodyPr/>
          <a:lstStyle/>
          <a:p>
            <a:fld id="{41B81EEA-DF2A-1C47-9781-44818CAE4220}" type="slidenum">
              <a:rPr lang="ru-RU" smtClean="0"/>
              <a:pPr/>
              <a:t>5</a:t>
            </a:fld>
            <a:endParaRPr lang="ru-RU"/>
          </a:p>
        </p:txBody>
      </p:sp>
      <p:sp>
        <p:nvSpPr>
          <p:cNvPr id="3" name="Текст 2"/>
          <p:cNvSpPr>
            <a:spLocks noGrp="1"/>
          </p:cNvSpPr>
          <p:nvPr>
            <p:ph type="body" sz="quarter" idx="10"/>
          </p:nvPr>
        </p:nvSpPr>
        <p:spPr>
          <a:xfrm>
            <a:off x="1395663" y="578979"/>
            <a:ext cx="9914021" cy="936897"/>
          </a:xfrm>
        </p:spPr>
        <p:txBody>
          <a:bodyPr/>
          <a:lstStyle/>
          <a:p>
            <a:pPr algn="ctr"/>
            <a:r>
              <a:rPr lang="ru-RU" dirty="0"/>
              <a:t>Раздел 1. Общие организационно-экономические показатели организации</a:t>
            </a:r>
          </a:p>
          <a:p>
            <a:pPr algn="ctr"/>
            <a:endParaRPr lang="ru-RU" dirty="0"/>
          </a:p>
        </p:txBody>
      </p:sp>
      <p:pic>
        <p:nvPicPr>
          <p:cNvPr id="6" name="Рисунок 5"/>
          <p:cNvPicPr>
            <a:picLocks noChangeAspect="1"/>
          </p:cNvPicPr>
          <p:nvPr/>
        </p:nvPicPr>
        <p:blipFill rotWithShape="1">
          <a:blip r:embed="rId2"/>
          <a:srcRect l="21303" t="15801" r="21579" b="35284"/>
          <a:stretch/>
        </p:blipFill>
        <p:spPr>
          <a:xfrm>
            <a:off x="1977656" y="1751679"/>
            <a:ext cx="8704851" cy="4193234"/>
          </a:xfrm>
          <a:prstGeom prst="rect">
            <a:avLst/>
          </a:prstGeom>
        </p:spPr>
      </p:pic>
      <p:sp>
        <p:nvSpPr>
          <p:cNvPr id="7" name="Овал 6"/>
          <p:cNvSpPr/>
          <p:nvPr/>
        </p:nvSpPr>
        <p:spPr>
          <a:xfrm>
            <a:off x="8613075" y="2009273"/>
            <a:ext cx="974558" cy="577516"/>
          </a:xfrm>
          <a:prstGeom prst="ellipse">
            <a:avLst/>
          </a:prstGeom>
          <a:noFill/>
          <a:ln>
            <a:solidFill>
              <a:srgbClr val="D602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9781674" y="2009273"/>
            <a:ext cx="2165684" cy="1477328"/>
          </a:xfrm>
          <a:prstGeom prst="rect">
            <a:avLst/>
          </a:prstGeom>
          <a:noFill/>
        </p:spPr>
        <p:txBody>
          <a:bodyPr wrap="square" rtlCol="0">
            <a:spAutoFit/>
          </a:bodyPr>
          <a:lstStyle/>
          <a:p>
            <a:pPr algn="ctr"/>
            <a:r>
              <a:rPr lang="ru-RU" dirty="0" smtClean="0"/>
              <a:t>Если в строке 101 указан код «1», то необходимо заполнить стр.102-110</a:t>
            </a:r>
            <a:endParaRPr lang="ru-RU" dirty="0"/>
          </a:p>
        </p:txBody>
      </p:sp>
    </p:spTree>
    <p:extLst>
      <p:ext uri="{BB962C8B-B14F-4D97-AF65-F5344CB8AC3E}">
        <p14:creationId xmlns:p14="http://schemas.microsoft.com/office/powerpoint/2010/main" val="7636387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4"/>
          </p:nvPr>
        </p:nvSpPr>
        <p:spPr/>
        <p:txBody>
          <a:bodyPr/>
          <a:lstStyle/>
          <a:p>
            <a:fld id="{41B81EEA-DF2A-1C47-9781-44818CAE4220}" type="slidenum">
              <a:rPr lang="ru-RU" smtClean="0"/>
              <a:pPr/>
              <a:t>6</a:t>
            </a:fld>
            <a:endParaRPr lang="ru-RU"/>
          </a:p>
        </p:txBody>
      </p:sp>
      <p:sp>
        <p:nvSpPr>
          <p:cNvPr id="3" name="Текст 2"/>
          <p:cNvSpPr>
            <a:spLocks noGrp="1"/>
          </p:cNvSpPr>
          <p:nvPr>
            <p:ph type="body" sz="quarter" idx="10"/>
          </p:nvPr>
        </p:nvSpPr>
        <p:spPr>
          <a:xfrm>
            <a:off x="1000124" y="536137"/>
            <a:ext cx="10697767" cy="936897"/>
          </a:xfrm>
        </p:spPr>
        <p:txBody>
          <a:bodyPr/>
          <a:lstStyle/>
          <a:p>
            <a:pPr algn="ctr"/>
            <a:r>
              <a:rPr lang="ru-RU" dirty="0"/>
              <a:t>Раздел 1. Общие организационно-экономические показатели организации</a:t>
            </a:r>
          </a:p>
        </p:txBody>
      </p:sp>
      <p:sp>
        <p:nvSpPr>
          <p:cNvPr id="4" name="Текст 3"/>
          <p:cNvSpPr>
            <a:spLocks noGrp="1"/>
          </p:cNvSpPr>
          <p:nvPr>
            <p:ph type="body" sz="quarter" idx="12"/>
          </p:nvPr>
        </p:nvSpPr>
        <p:spPr>
          <a:xfrm>
            <a:off x="878204" y="1473034"/>
            <a:ext cx="10697767" cy="4547433"/>
          </a:xfrm>
        </p:spPr>
        <p:txBody>
          <a:bodyPr/>
          <a:lstStyle/>
          <a:p>
            <a:pPr algn="ctr"/>
            <a:r>
              <a:rPr lang="ru-RU" dirty="0">
                <a:solidFill>
                  <a:schemeClr val="tx1"/>
                </a:solidFill>
              </a:rPr>
              <a:t> </a:t>
            </a:r>
            <a:r>
              <a:rPr lang="ru-RU" sz="1400" b="1" dirty="0">
                <a:solidFill>
                  <a:schemeClr val="tx1"/>
                </a:solidFill>
              </a:rPr>
              <a:t>Пояснения по заполнению стр. 103-110 раздела 1 «</a:t>
            </a:r>
            <a:r>
              <a:rPr lang="ru-RU" sz="1400" b="1" kern="1200" dirty="0">
                <a:solidFill>
                  <a:schemeClr val="dk1"/>
                </a:solidFill>
                <a:effectLst/>
                <a:latin typeface="+mn-lt"/>
                <a:ea typeface="+mn-ea"/>
                <a:cs typeface="+mn-cs"/>
              </a:rPr>
              <a:t>Общие организационно-экономические показатели организации</a:t>
            </a:r>
            <a:r>
              <a:rPr lang="ru-RU" sz="1400" b="1" dirty="0">
                <a:solidFill>
                  <a:schemeClr val="tx1"/>
                </a:solidFill>
              </a:rPr>
              <a:t>»</a:t>
            </a:r>
          </a:p>
          <a:p>
            <a:pPr marL="0" indent="457200" algn="just">
              <a:lnSpc>
                <a:spcPct val="100000"/>
              </a:lnSpc>
            </a:pPr>
            <a:r>
              <a:rPr lang="ru-RU" sz="1600" b="1" dirty="0">
                <a:solidFill>
                  <a:schemeClr val="tx1"/>
                </a:solidFill>
              </a:rPr>
              <a:t>Под приобретением/передачей научно-технических знаний (технологий) </a:t>
            </a:r>
            <a:r>
              <a:rPr lang="ru-RU" sz="1600" dirty="0">
                <a:solidFill>
                  <a:schemeClr val="tx1"/>
                </a:solidFill>
              </a:rPr>
              <a:t>подразумевается приобретение/передача, например, различных научно-технических разработок, производственных технологий, технических решений, приемов, соответствующих материально-технических средств, программного обеспечения, ноу-хау и др., необходимых для решения технических задач в производственном процессе. </a:t>
            </a:r>
          </a:p>
          <a:p>
            <a:pPr marL="0" indent="457200" algn="just">
              <a:lnSpc>
                <a:spcPct val="100000"/>
              </a:lnSpc>
            </a:pPr>
            <a:r>
              <a:rPr lang="ru-RU" sz="1600" b="1" dirty="0">
                <a:solidFill>
                  <a:schemeClr val="tx1"/>
                </a:solidFill>
              </a:rPr>
              <a:t>Под приобретением/передачей бизнес (производственных) – функций</a:t>
            </a:r>
            <a:r>
              <a:rPr lang="ru-RU" sz="1600" dirty="0">
                <a:solidFill>
                  <a:schemeClr val="tx1"/>
                </a:solidFill>
              </a:rPr>
              <a:t> подразумевается приобретение/передача определенных действий и/или видов работ и операций, направленных на создание конкретного продукта или услуги, включая вспомогательные и обслуживающие (такие как логистика, бухгалтерский и финансовый учет, маркетинг, администрирование, управление трудовыми ресурсами и пр.) для обеспечения процесса производства товаров и услуг в организации. </a:t>
            </a:r>
          </a:p>
          <a:p>
            <a:pPr marL="0" indent="457200" algn="just">
              <a:lnSpc>
                <a:spcPct val="100000"/>
              </a:lnSpc>
            </a:pPr>
            <a:r>
              <a:rPr lang="ru-RU" sz="1600" dirty="0">
                <a:solidFill>
                  <a:schemeClr val="tx1"/>
                </a:solidFill>
              </a:rPr>
              <a:t>Примером приобретения/передачи бизнес-функций в организации может быть аутсорсинг бухгалтерских услуг, реклама, передача услуг по транспортировке и хранению, услуг по обработке сырья или материалов; проведению испытаний, контролю качества; техническому обслуживанию основных производственных фондов и др.). </a:t>
            </a:r>
            <a:endParaRPr lang="ru-RU" sz="1600" dirty="0"/>
          </a:p>
          <a:p>
            <a:pPr marL="0" indent="457200" algn="just">
              <a:lnSpc>
                <a:spcPct val="100000"/>
              </a:lnSpc>
              <a:spcBef>
                <a:spcPts val="0"/>
              </a:spcBef>
            </a:pPr>
            <a:r>
              <a:rPr lang="ru-RU" sz="1600" b="1" dirty="0">
                <a:solidFill>
                  <a:srgbClr val="D60204"/>
                </a:solidFill>
              </a:rPr>
              <a:t>В Разделе 1, при ответе организации о взаимодействии с другими организациями, являющимися частью одной бизнес-группы, по строкам 103-110 ответ «нет» не предусмотрен, в случае отрицательного ответа респонденты указанные строки не заполняют, при этом будет выходить предупредительный контроль.</a:t>
            </a:r>
          </a:p>
          <a:p>
            <a:endParaRPr lang="ru-RU" dirty="0"/>
          </a:p>
        </p:txBody>
      </p:sp>
    </p:spTree>
    <p:extLst>
      <p:ext uri="{BB962C8B-B14F-4D97-AF65-F5344CB8AC3E}">
        <p14:creationId xmlns:p14="http://schemas.microsoft.com/office/powerpoint/2010/main" val="42043763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4"/>
          </p:nvPr>
        </p:nvSpPr>
        <p:spPr/>
        <p:txBody>
          <a:bodyPr/>
          <a:lstStyle/>
          <a:p>
            <a:fld id="{41B81EEA-DF2A-1C47-9781-44818CAE4220}" type="slidenum">
              <a:rPr lang="ru-RU" smtClean="0"/>
              <a:pPr/>
              <a:t>7</a:t>
            </a:fld>
            <a:endParaRPr lang="ru-RU"/>
          </a:p>
        </p:txBody>
      </p:sp>
      <p:pic>
        <p:nvPicPr>
          <p:cNvPr id="8" name="Рисунок 7"/>
          <p:cNvPicPr>
            <a:picLocks noChangeAspect="1"/>
          </p:cNvPicPr>
          <p:nvPr/>
        </p:nvPicPr>
        <p:blipFill rotWithShape="1">
          <a:blip r:embed="rId3"/>
          <a:srcRect l="21303" t="15801" r="21579" b="35284"/>
          <a:stretch/>
        </p:blipFill>
        <p:spPr>
          <a:xfrm>
            <a:off x="1977656" y="319921"/>
            <a:ext cx="8704851" cy="4193234"/>
          </a:xfrm>
          <a:prstGeom prst="rect">
            <a:avLst/>
          </a:prstGeom>
        </p:spPr>
      </p:pic>
      <p:sp>
        <p:nvSpPr>
          <p:cNvPr id="9" name="Овал 8"/>
          <p:cNvSpPr/>
          <p:nvPr/>
        </p:nvSpPr>
        <p:spPr>
          <a:xfrm>
            <a:off x="8197702" y="3742660"/>
            <a:ext cx="1488558" cy="499731"/>
          </a:xfrm>
          <a:prstGeom prst="ellipse">
            <a:avLst/>
          </a:prstGeom>
          <a:noFill/>
          <a:ln w="28575">
            <a:solidFill>
              <a:srgbClr val="D602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p:cNvSpPr txBox="1"/>
          <p:nvPr/>
        </p:nvSpPr>
        <p:spPr>
          <a:xfrm>
            <a:off x="886211" y="4607048"/>
            <a:ext cx="10887739" cy="2062103"/>
          </a:xfrm>
          <a:prstGeom prst="rect">
            <a:avLst/>
          </a:prstGeom>
          <a:solidFill>
            <a:schemeClr val="accent1">
              <a:lumMod val="40000"/>
              <a:lumOff val="60000"/>
            </a:schemeClr>
          </a:solidFill>
        </p:spPr>
        <p:txBody>
          <a:bodyPr wrap="square" rtlCol="0">
            <a:spAutoFit/>
          </a:bodyPr>
          <a:lstStyle/>
          <a:p>
            <a:pPr indent="457200" algn="just"/>
            <a:r>
              <a:rPr lang="ru-RU" sz="1600" dirty="0"/>
              <a:t>Жизненный цикл – это период, в течение которого осуществлялось производство товаров, работ, услуг с года начала выпуска продукции до года его замены, то есть до начала выпуска новых либо значительно модифицированных товаров, работ, услуг. В случае если товары, работы, услуги не подвергались изменениям или модификации, указывается общая продолжительность с начала их выпуска до отчетного периода.</a:t>
            </a:r>
          </a:p>
          <a:p>
            <a:pPr indent="457200" algn="just"/>
            <a:r>
              <a:rPr lang="ru-RU" sz="1600" dirty="0"/>
              <a:t>Жизненный цикл указывается в количестве полных лет. </a:t>
            </a:r>
          </a:p>
          <a:p>
            <a:pPr indent="457200" algn="just"/>
            <a:r>
              <a:rPr lang="ru-RU" sz="1600" u="sng" dirty="0">
                <a:solidFill>
                  <a:srgbClr val="FF0000"/>
                </a:solidFill>
              </a:rPr>
              <a:t>Если информация о годе начала выпуска основной продукции отсутствует, учет ее жизненного цикла осуществляется с момента регистрации организации как нового юридического лица.  </a:t>
            </a:r>
            <a:endParaRPr lang="ru-RU" sz="1600" u="sng" dirty="0" smtClean="0">
              <a:solidFill>
                <a:srgbClr val="FF0000"/>
              </a:solidFill>
            </a:endParaRPr>
          </a:p>
          <a:p>
            <a:pPr indent="457200" algn="just"/>
            <a:r>
              <a:rPr lang="ru-RU" sz="1600" u="sng" dirty="0" smtClean="0">
                <a:solidFill>
                  <a:srgbClr val="FF0000"/>
                </a:solidFill>
              </a:rPr>
              <a:t>Строка 111 должна быть оценена, если заполнен раздел 3 строка 301.</a:t>
            </a:r>
            <a:endParaRPr lang="ru-RU" sz="1600" u="sng" dirty="0">
              <a:solidFill>
                <a:srgbClr val="FF0000"/>
              </a:solidFill>
            </a:endParaRPr>
          </a:p>
        </p:txBody>
      </p:sp>
      <p:sp>
        <p:nvSpPr>
          <p:cNvPr id="3" name="Овал 2">
            <a:extLst>
              <a:ext uri="{FF2B5EF4-FFF2-40B4-BE49-F238E27FC236}">
                <a16:creationId xmlns="" xmlns:a16="http://schemas.microsoft.com/office/drawing/2014/main" id="{876CC5C3-CC1A-4D18-9E27-5D7D0F2AEB45}"/>
              </a:ext>
            </a:extLst>
          </p:cNvPr>
          <p:cNvSpPr/>
          <p:nvPr/>
        </p:nvSpPr>
        <p:spPr>
          <a:xfrm>
            <a:off x="1899279" y="1854924"/>
            <a:ext cx="2812058" cy="31786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1809749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4"/>
          </p:nvPr>
        </p:nvSpPr>
        <p:spPr/>
        <p:txBody>
          <a:bodyPr/>
          <a:lstStyle/>
          <a:p>
            <a:fld id="{41B81EEA-DF2A-1C47-9781-44818CAE4220}" type="slidenum">
              <a:rPr lang="ru-RU" smtClean="0"/>
              <a:pPr/>
              <a:t>8</a:t>
            </a:fld>
            <a:endParaRPr lang="ru-RU"/>
          </a:p>
        </p:txBody>
      </p:sp>
      <p:pic>
        <p:nvPicPr>
          <p:cNvPr id="6" name="Рисунок 5"/>
          <p:cNvPicPr>
            <a:picLocks noChangeAspect="1"/>
          </p:cNvPicPr>
          <p:nvPr/>
        </p:nvPicPr>
        <p:blipFill rotWithShape="1">
          <a:blip r:embed="rId3"/>
          <a:srcRect l="18150" t="18816" r="18358" b="6896"/>
          <a:stretch/>
        </p:blipFill>
        <p:spPr>
          <a:xfrm>
            <a:off x="1393635" y="169862"/>
            <a:ext cx="9676263" cy="6368382"/>
          </a:xfrm>
          <a:prstGeom prst="rect">
            <a:avLst/>
          </a:prstGeom>
        </p:spPr>
      </p:pic>
      <p:sp>
        <p:nvSpPr>
          <p:cNvPr id="7" name="TextBox 6"/>
          <p:cNvSpPr txBox="1"/>
          <p:nvPr/>
        </p:nvSpPr>
        <p:spPr>
          <a:xfrm>
            <a:off x="9810751" y="3712797"/>
            <a:ext cx="2254510" cy="1446550"/>
          </a:xfrm>
          <a:prstGeom prst="rect">
            <a:avLst/>
          </a:prstGeom>
          <a:solidFill>
            <a:schemeClr val="tx2">
              <a:lumMod val="20000"/>
              <a:lumOff val="80000"/>
            </a:schemeClr>
          </a:solidFill>
        </p:spPr>
        <p:txBody>
          <a:bodyPr wrap="square" rtlCol="0">
            <a:spAutoFit/>
          </a:bodyPr>
          <a:lstStyle/>
          <a:p>
            <a:pPr algn="ctr"/>
            <a:r>
              <a:rPr lang="ru-RU" sz="1100" dirty="0"/>
              <a:t>При заполнении строки 114 следует её сверить с данными по форме статистического </a:t>
            </a:r>
            <a:r>
              <a:rPr lang="ru-RU" sz="1100" b="1" dirty="0">
                <a:solidFill>
                  <a:srgbClr val="FF0000"/>
                </a:solidFill>
              </a:rPr>
              <a:t>наблюдения № П-4 «Сведения о численности и заработной плате работников»</a:t>
            </a:r>
            <a:r>
              <a:rPr lang="ru-RU" sz="1100" dirty="0"/>
              <a:t> </a:t>
            </a:r>
          </a:p>
          <a:p>
            <a:pPr algn="ctr"/>
            <a:r>
              <a:rPr lang="ru-RU" sz="1100" dirty="0"/>
              <a:t>за период с начала 2021 года</a:t>
            </a:r>
          </a:p>
        </p:txBody>
      </p:sp>
      <p:sp>
        <p:nvSpPr>
          <p:cNvPr id="8" name="TextBox 7"/>
          <p:cNvSpPr txBox="1"/>
          <p:nvPr/>
        </p:nvSpPr>
        <p:spPr>
          <a:xfrm>
            <a:off x="4097242" y="3966712"/>
            <a:ext cx="3816540" cy="769441"/>
          </a:xfrm>
          <a:prstGeom prst="rect">
            <a:avLst/>
          </a:prstGeom>
          <a:solidFill>
            <a:schemeClr val="tx2">
              <a:lumMod val="20000"/>
              <a:lumOff val="80000"/>
            </a:schemeClr>
          </a:solidFill>
        </p:spPr>
        <p:txBody>
          <a:bodyPr wrap="square" rtlCol="0">
            <a:spAutoFit/>
          </a:bodyPr>
          <a:lstStyle/>
          <a:p>
            <a:pPr algn="ctr"/>
            <a:r>
              <a:rPr lang="ru-RU" sz="1100" dirty="0"/>
              <a:t>При заполнении стр. 113 следует её сверить </a:t>
            </a:r>
            <a:r>
              <a:rPr lang="ru-RU" sz="1100" dirty="0" smtClean="0"/>
              <a:t>с данными </a:t>
            </a:r>
            <a:r>
              <a:rPr lang="ru-RU" sz="1100" dirty="0"/>
              <a:t>по строке 01 графы 1 формы федерального статистического наблюдения  </a:t>
            </a:r>
            <a:r>
              <a:rPr lang="ru-RU" sz="1100" b="1" dirty="0">
                <a:solidFill>
                  <a:srgbClr val="FF0000"/>
                </a:solidFill>
              </a:rPr>
              <a:t>№ П-2 (</a:t>
            </a:r>
            <a:r>
              <a:rPr lang="ru-RU" sz="1100" b="1" dirty="0" err="1">
                <a:solidFill>
                  <a:srgbClr val="FF0000"/>
                </a:solidFill>
              </a:rPr>
              <a:t>инвест</a:t>
            </a:r>
            <a:r>
              <a:rPr lang="ru-RU" sz="1100" b="1" dirty="0">
                <a:solidFill>
                  <a:srgbClr val="FF0000"/>
                </a:solidFill>
              </a:rPr>
              <a:t>) «Сведения об инвестиционной деятельности»</a:t>
            </a:r>
          </a:p>
        </p:txBody>
      </p:sp>
      <p:sp>
        <p:nvSpPr>
          <p:cNvPr id="9" name="TextBox 8"/>
          <p:cNvSpPr txBox="1"/>
          <p:nvPr/>
        </p:nvSpPr>
        <p:spPr>
          <a:xfrm>
            <a:off x="4238625" y="5712472"/>
            <a:ext cx="3533775" cy="938719"/>
          </a:xfrm>
          <a:prstGeom prst="rect">
            <a:avLst/>
          </a:prstGeom>
          <a:solidFill>
            <a:schemeClr val="tx2">
              <a:lumMod val="20000"/>
              <a:lumOff val="80000"/>
            </a:schemeClr>
          </a:solidFill>
        </p:spPr>
        <p:txBody>
          <a:bodyPr wrap="square" rtlCol="0">
            <a:spAutoFit/>
          </a:bodyPr>
          <a:lstStyle/>
          <a:p>
            <a:pPr algn="ctr"/>
            <a:r>
              <a:rPr lang="ru-RU" sz="1100" dirty="0"/>
              <a:t>По стр. 116 показывается число собственных научно-исследовательских, проектно-конструкторских подразделений, ведущих научные исследования и разработки </a:t>
            </a:r>
            <a:r>
              <a:rPr lang="ru-RU" sz="1100" b="1" dirty="0">
                <a:solidFill>
                  <a:srgbClr val="FF0000"/>
                </a:solidFill>
              </a:rPr>
              <a:t>на постоянной основе </a:t>
            </a:r>
          </a:p>
        </p:txBody>
      </p:sp>
      <p:cxnSp>
        <p:nvCxnSpPr>
          <p:cNvPr id="11" name="Соединительная линия уступом 10"/>
          <p:cNvCxnSpPr/>
          <p:nvPr/>
        </p:nvCxnSpPr>
        <p:spPr>
          <a:xfrm>
            <a:off x="7901062" y="4562475"/>
            <a:ext cx="576188" cy="333375"/>
          </a:xfrm>
          <a:prstGeom prst="bentConnector3">
            <a:avLst/>
          </a:prstGeom>
          <a:ln w="19050">
            <a:solidFill>
              <a:srgbClr val="D60204"/>
            </a:solidFill>
            <a:tailEnd type="triangle"/>
          </a:ln>
        </p:spPr>
        <p:style>
          <a:lnRef idx="1">
            <a:schemeClr val="accent1"/>
          </a:lnRef>
          <a:fillRef idx="0">
            <a:schemeClr val="accent1"/>
          </a:fillRef>
          <a:effectRef idx="0">
            <a:schemeClr val="accent1"/>
          </a:effectRef>
          <a:fontRef idx="minor">
            <a:schemeClr val="tx1"/>
          </a:fontRef>
        </p:style>
      </p:cxnSp>
      <p:cxnSp>
        <p:nvCxnSpPr>
          <p:cNvPr id="14" name="Соединительная линия уступом 13"/>
          <p:cNvCxnSpPr/>
          <p:nvPr/>
        </p:nvCxnSpPr>
        <p:spPr>
          <a:xfrm flipV="1">
            <a:off x="7772400" y="5712472"/>
            <a:ext cx="704850" cy="469359"/>
          </a:xfrm>
          <a:prstGeom prst="bentConnector3">
            <a:avLst/>
          </a:prstGeom>
          <a:ln w="19050">
            <a:solidFill>
              <a:srgbClr val="D60204"/>
            </a:solidFill>
            <a:tailEnd type="triangle"/>
          </a:ln>
        </p:spPr>
        <p:style>
          <a:lnRef idx="1">
            <a:schemeClr val="accent1"/>
          </a:lnRef>
          <a:fillRef idx="0">
            <a:schemeClr val="accent1"/>
          </a:fillRef>
          <a:effectRef idx="0">
            <a:schemeClr val="accent1"/>
          </a:effectRef>
          <a:fontRef idx="minor">
            <a:schemeClr val="tx1"/>
          </a:fontRef>
        </p:style>
      </p:cxnSp>
      <p:cxnSp>
        <p:nvCxnSpPr>
          <p:cNvPr id="18" name="Соединительная линия уступом 17"/>
          <p:cNvCxnSpPr>
            <a:stCxn id="7" idx="2"/>
          </p:cNvCxnSpPr>
          <p:nvPr/>
        </p:nvCxnSpPr>
        <p:spPr>
          <a:xfrm rot="5400000">
            <a:off x="10272765" y="4611608"/>
            <a:ext cx="117503" cy="1212981"/>
          </a:xfrm>
          <a:prstGeom prst="bentConnector2">
            <a:avLst/>
          </a:prstGeom>
          <a:ln w="19050">
            <a:solidFill>
              <a:srgbClr val="D6020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44348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 xmlns:a16="http://schemas.microsoft.com/office/drawing/2014/main" id="{417FBAEC-0E75-4786-98E9-9D46805C3B3C}"/>
              </a:ext>
            </a:extLst>
          </p:cNvPr>
          <p:cNvSpPr>
            <a:spLocks noGrp="1"/>
          </p:cNvSpPr>
          <p:nvPr>
            <p:ph type="sldNum" sz="quarter" idx="4"/>
          </p:nvPr>
        </p:nvSpPr>
        <p:spPr/>
        <p:txBody>
          <a:bodyPr/>
          <a:lstStyle/>
          <a:p>
            <a:fld id="{41B81EEA-DF2A-1C47-9781-44818CAE4220}" type="slidenum">
              <a:rPr lang="ru-RU" smtClean="0"/>
              <a:pPr/>
              <a:t>9</a:t>
            </a:fld>
            <a:endParaRPr lang="ru-RU"/>
          </a:p>
        </p:txBody>
      </p:sp>
      <p:sp>
        <p:nvSpPr>
          <p:cNvPr id="3" name="Текст 2">
            <a:extLst>
              <a:ext uri="{FF2B5EF4-FFF2-40B4-BE49-F238E27FC236}">
                <a16:creationId xmlns="" xmlns:a16="http://schemas.microsoft.com/office/drawing/2014/main" id="{AC03B3C4-4808-4C59-AF15-897980F91754}"/>
              </a:ext>
            </a:extLst>
          </p:cNvPr>
          <p:cNvSpPr>
            <a:spLocks noGrp="1"/>
          </p:cNvSpPr>
          <p:nvPr>
            <p:ph type="body" sz="quarter" idx="10"/>
          </p:nvPr>
        </p:nvSpPr>
        <p:spPr>
          <a:xfrm>
            <a:off x="1000124" y="502318"/>
            <a:ext cx="10697767" cy="936897"/>
          </a:xfrm>
        </p:spPr>
        <p:txBody>
          <a:bodyPr/>
          <a:lstStyle/>
          <a:p>
            <a:pPr algn="ctr"/>
            <a:r>
              <a:rPr lang="ru-RU" dirty="0"/>
              <a:t>Типы инноваций</a:t>
            </a:r>
          </a:p>
          <a:p>
            <a:pPr indent="457200" algn="just">
              <a:spcBef>
                <a:spcPts val="0"/>
              </a:spcBef>
            </a:pPr>
            <a:r>
              <a:rPr lang="ru-RU" sz="1400" dirty="0"/>
              <a:t>В соответствии с международными стандартами инновации подразделяются на два типа: </a:t>
            </a:r>
            <a:r>
              <a:rPr lang="ru-RU" sz="1400" b="1" dirty="0"/>
              <a:t>продуктовые</a:t>
            </a:r>
            <a:r>
              <a:rPr lang="ru-RU" sz="1400" dirty="0"/>
              <a:t> и </a:t>
            </a:r>
            <a:r>
              <a:rPr lang="ru-RU" sz="1400" b="1" dirty="0"/>
              <a:t>процессные</a:t>
            </a:r>
            <a:r>
              <a:rPr lang="ru-RU" sz="1400" dirty="0"/>
              <a:t>.</a:t>
            </a:r>
          </a:p>
          <a:p>
            <a:pPr indent="457200" algn="just">
              <a:spcBef>
                <a:spcPts val="0"/>
              </a:spcBef>
            </a:pPr>
            <a:endParaRPr lang="ru-RU" sz="1400" dirty="0"/>
          </a:p>
        </p:txBody>
      </p:sp>
      <p:sp>
        <p:nvSpPr>
          <p:cNvPr id="12" name="Прямоугольник: скругленные углы 11">
            <a:extLst>
              <a:ext uri="{FF2B5EF4-FFF2-40B4-BE49-F238E27FC236}">
                <a16:creationId xmlns="" xmlns:a16="http://schemas.microsoft.com/office/drawing/2014/main" id="{61726DDF-F9ED-4F5B-94EF-E8E59C603628}"/>
              </a:ext>
            </a:extLst>
          </p:cNvPr>
          <p:cNvSpPr/>
          <p:nvPr/>
        </p:nvSpPr>
        <p:spPr>
          <a:xfrm>
            <a:off x="1278467" y="1591733"/>
            <a:ext cx="3615267" cy="2082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скругленные углы 13">
            <a:extLst>
              <a:ext uri="{FF2B5EF4-FFF2-40B4-BE49-F238E27FC236}">
                <a16:creationId xmlns="" xmlns:a16="http://schemas.microsoft.com/office/drawing/2014/main" id="{AD1DD8E1-F5FD-4CA6-88A2-08FA76572A7A}"/>
              </a:ext>
            </a:extLst>
          </p:cNvPr>
          <p:cNvSpPr/>
          <p:nvPr/>
        </p:nvSpPr>
        <p:spPr>
          <a:xfrm>
            <a:off x="1625105" y="2065866"/>
            <a:ext cx="3776627" cy="1989667"/>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a:solidFill>
                  <a:schemeClr val="tx1"/>
                </a:solidFill>
              </a:rPr>
              <a:t>Продуктовая инновация </a:t>
            </a:r>
            <a:r>
              <a:rPr lang="ru-RU" sz="1100" dirty="0">
                <a:solidFill>
                  <a:schemeClr val="tx1"/>
                </a:solidFill>
              </a:rPr>
              <a:t>представляет собой конечный результат инновационной деятельности, получивший воплощение в виде нового или усовершенствованного продукта (товара, услуги), уже внедренного на рынке и значительно отличающегося от продуктов, производившихся организацией ранее.</a:t>
            </a:r>
          </a:p>
        </p:txBody>
      </p:sp>
      <p:sp>
        <p:nvSpPr>
          <p:cNvPr id="15" name="Прямоугольник: скругленные углы 14">
            <a:extLst>
              <a:ext uri="{FF2B5EF4-FFF2-40B4-BE49-F238E27FC236}">
                <a16:creationId xmlns="" xmlns:a16="http://schemas.microsoft.com/office/drawing/2014/main" id="{5DF57A77-6621-4E9C-A42F-4110C713AFD5}"/>
              </a:ext>
            </a:extLst>
          </p:cNvPr>
          <p:cNvSpPr/>
          <p:nvPr/>
        </p:nvSpPr>
        <p:spPr>
          <a:xfrm>
            <a:off x="5891809" y="1591731"/>
            <a:ext cx="3615266" cy="208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скругленные углы 15">
            <a:extLst>
              <a:ext uri="{FF2B5EF4-FFF2-40B4-BE49-F238E27FC236}">
                <a16:creationId xmlns="" xmlns:a16="http://schemas.microsoft.com/office/drawing/2014/main" id="{2C39D9C3-59BD-41D6-9CE5-470B8BE1230A}"/>
              </a:ext>
            </a:extLst>
          </p:cNvPr>
          <p:cNvSpPr/>
          <p:nvPr/>
        </p:nvSpPr>
        <p:spPr>
          <a:xfrm>
            <a:off x="6206067" y="2065865"/>
            <a:ext cx="3776400" cy="19908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a:solidFill>
                  <a:schemeClr val="tx1"/>
                </a:solidFill>
                <a:effectLst/>
                <a:latin typeface="Times New Roman" panose="02020603050405020304" pitchFamily="18" charset="0"/>
                <a:ea typeface="Times New Roman" panose="02020603050405020304" pitchFamily="18" charset="0"/>
              </a:rPr>
              <a:t>Процессная инновация </a:t>
            </a:r>
            <a:r>
              <a:rPr lang="ru-RU" sz="1100" spc="-15" dirty="0">
                <a:solidFill>
                  <a:schemeClr val="tx1"/>
                </a:solidFill>
                <a:effectLst/>
                <a:latin typeface="Times New Roman" panose="02020603050405020304" pitchFamily="18" charset="0"/>
                <a:ea typeface="Times New Roman" panose="02020603050405020304" pitchFamily="18" charset="0"/>
              </a:rPr>
              <a:t>представляет собой конечный результат инновационной деятельности, получивший воплощение в виде нового или усовершенствованного бизнес-процесса (связанного с методами производства товаров и услуг, логистики; маркетинга; обработки и передачи информации; администрирования </a:t>
            </a:r>
            <a:br>
              <a:rPr lang="ru-RU" sz="1100" spc="-15" dirty="0">
                <a:solidFill>
                  <a:schemeClr val="tx1"/>
                </a:solidFill>
                <a:effectLst/>
                <a:latin typeface="Times New Roman" panose="02020603050405020304" pitchFamily="18" charset="0"/>
                <a:ea typeface="Times New Roman" panose="02020603050405020304" pitchFamily="18" charset="0"/>
              </a:rPr>
            </a:br>
            <a:r>
              <a:rPr lang="ru-RU" sz="1100" spc="-15" dirty="0">
                <a:solidFill>
                  <a:schemeClr val="tx1"/>
                </a:solidFill>
                <a:effectLst/>
                <a:latin typeface="Times New Roman" panose="02020603050405020304" pitchFamily="18" charset="0"/>
                <a:ea typeface="Times New Roman" panose="02020603050405020304" pitchFamily="18" charset="0"/>
              </a:rPr>
              <a:t>и управления, практикой деловых отношений и внешних связей),</a:t>
            </a:r>
            <a:r>
              <a:rPr lang="ru-RU" sz="1100" dirty="0">
                <a:solidFill>
                  <a:schemeClr val="tx1"/>
                </a:solidFill>
                <a:effectLst/>
                <a:latin typeface="Times New Roman" panose="02020603050405020304" pitchFamily="18" charset="0"/>
                <a:ea typeface="Calibri" panose="020F0502020204030204" pitchFamily="34" charset="0"/>
              </a:rPr>
              <a:t> </a:t>
            </a:r>
            <a:r>
              <a:rPr lang="ru-RU" sz="1100" spc="-15" dirty="0">
                <a:solidFill>
                  <a:schemeClr val="tx1"/>
                </a:solidFill>
                <a:effectLst/>
                <a:latin typeface="Times New Roman" panose="02020603050405020304" pitchFamily="18" charset="0"/>
                <a:ea typeface="Times New Roman" panose="02020603050405020304" pitchFamily="18" charset="0"/>
              </a:rPr>
              <a:t>значительно отличающегося от предыдущего соответствующего бизнес-процесса организации и используемого в практической деятельности</a:t>
            </a:r>
            <a:endParaRPr lang="ru-RU" sz="1100" dirty="0">
              <a:solidFill>
                <a:schemeClr val="tx1"/>
              </a:solidFill>
            </a:endParaRPr>
          </a:p>
        </p:txBody>
      </p:sp>
      <p:sp>
        <p:nvSpPr>
          <p:cNvPr id="17" name="Текст 4">
            <a:extLst>
              <a:ext uri="{FF2B5EF4-FFF2-40B4-BE49-F238E27FC236}">
                <a16:creationId xmlns="" xmlns:a16="http://schemas.microsoft.com/office/drawing/2014/main" id="{82E97348-F354-4BB5-AED4-00823F2592B8}"/>
              </a:ext>
            </a:extLst>
          </p:cNvPr>
          <p:cNvSpPr txBox="1">
            <a:spLocks/>
          </p:cNvSpPr>
          <p:nvPr/>
        </p:nvSpPr>
        <p:spPr>
          <a:xfrm>
            <a:off x="1426095" y="4929341"/>
            <a:ext cx="9639837" cy="13021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ru-RU" sz="1800" dirty="0">
                <a:effectLst/>
                <a:latin typeface="Times New Roman" panose="02020603050405020304" pitchFamily="18" charset="0"/>
                <a:ea typeface="Times New Roman" panose="02020603050405020304" pitchFamily="18" charset="0"/>
              </a:rPr>
              <a:t>- Процессная и продуктовая инновации должны быть новыми для Вашей организации.</a:t>
            </a:r>
          </a:p>
          <a:p>
            <a:pPr marL="0" indent="0" algn="ctr">
              <a:lnSpc>
                <a:spcPct val="100000"/>
              </a:lnSpc>
              <a:spcBef>
                <a:spcPts val="0"/>
              </a:spcBef>
              <a:buNone/>
            </a:pPr>
            <a:r>
              <a:rPr lang="ru-RU" sz="1800" dirty="0">
                <a:effectLst/>
                <a:latin typeface="Times New Roman" panose="02020603050405020304" pitchFamily="18" charset="0"/>
                <a:ea typeface="Times New Roman" panose="02020603050405020304" pitchFamily="18" charset="0"/>
              </a:rPr>
              <a:t>- Они не обязательно </a:t>
            </a:r>
            <a:r>
              <a:rPr lang="ru-RU" sz="1800" dirty="0" smtClean="0">
                <a:effectLst/>
                <a:latin typeface="Times New Roman" panose="02020603050405020304" pitchFamily="18" charset="0"/>
                <a:ea typeface="Times New Roman" panose="02020603050405020304" pitchFamily="18" charset="0"/>
              </a:rPr>
              <a:t>должны быть </a:t>
            </a:r>
            <a:r>
              <a:rPr lang="ru-RU" sz="1800" dirty="0">
                <a:effectLst/>
                <a:latin typeface="Times New Roman" panose="02020603050405020304" pitchFamily="18" charset="0"/>
                <a:ea typeface="Times New Roman" panose="02020603050405020304" pitchFamily="18" charset="0"/>
              </a:rPr>
              <a:t>новыми для рынка</a:t>
            </a:r>
            <a:r>
              <a:rPr lang="ru-RU" sz="1800" dirty="0">
                <a:latin typeface="Times New Roman" panose="02020603050405020304" pitchFamily="18" charset="0"/>
                <a:ea typeface="Times New Roman" panose="02020603050405020304" pitchFamily="18" charset="0"/>
              </a:rPr>
              <a:t>.</a:t>
            </a:r>
          </a:p>
          <a:p>
            <a:pPr marL="0" indent="0" algn="ctr">
              <a:lnSpc>
                <a:spcPct val="100000"/>
              </a:lnSpc>
              <a:spcBef>
                <a:spcPts val="0"/>
              </a:spcBef>
              <a:buNone/>
            </a:pPr>
            <a:r>
              <a:rPr lang="ru-RU" sz="1800" dirty="0">
                <a:effectLst/>
                <a:latin typeface="Times New Roman" panose="02020603050405020304" pitchFamily="18" charset="0"/>
                <a:ea typeface="Times New Roman" panose="02020603050405020304" pitchFamily="18" charset="0"/>
              </a:rPr>
              <a:t>- Не имеет также значения, </a:t>
            </a:r>
            <a:r>
              <a:rPr lang="ru-RU" sz="1800" dirty="0" smtClean="0">
                <a:effectLst/>
                <a:latin typeface="Times New Roman" panose="02020603050405020304" pitchFamily="18" charset="0"/>
                <a:ea typeface="Times New Roman" panose="02020603050405020304" pitchFamily="18" charset="0"/>
              </a:rPr>
              <a:t>разрабатывались </a:t>
            </a:r>
            <a:r>
              <a:rPr lang="ru-RU" sz="1800" dirty="0">
                <a:effectLst/>
                <a:latin typeface="Times New Roman" panose="02020603050405020304" pitchFamily="18" charset="0"/>
                <a:ea typeface="Times New Roman" panose="02020603050405020304" pitchFamily="18" charset="0"/>
              </a:rPr>
              <a:t>ли инновации Вашей организацией </a:t>
            </a:r>
            <a:br>
              <a:rPr lang="ru-RU" sz="1800" dirty="0">
                <a:effectLst/>
                <a:latin typeface="Times New Roman" panose="02020603050405020304" pitchFamily="18" charset="0"/>
                <a:ea typeface="Times New Roman" panose="02020603050405020304" pitchFamily="18" charset="0"/>
              </a:rPr>
            </a:br>
            <a:r>
              <a:rPr lang="ru-RU" sz="1800" dirty="0">
                <a:effectLst/>
                <a:latin typeface="Times New Roman" panose="02020603050405020304" pitchFamily="18" charset="0"/>
                <a:ea typeface="Times New Roman" panose="02020603050405020304" pitchFamily="18" charset="0"/>
              </a:rPr>
              <a:t>или другой организацией.</a:t>
            </a:r>
          </a:p>
        </p:txBody>
      </p:sp>
    </p:spTree>
    <p:extLst>
      <p:ext uri="{BB962C8B-B14F-4D97-AF65-F5344CB8AC3E}">
        <p14:creationId xmlns:p14="http://schemas.microsoft.com/office/powerpoint/2010/main" val="201340080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13097</TotalTime>
  <Words>3444</Words>
  <Application>Microsoft Office PowerPoint</Application>
  <PresentationFormat>Широкоэкранный</PresentationFormat>
  <Paragraphs>289</Paragraphs>
  <Slides>31</Slides>
  <Notes>9</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31</vt:i4>
      </vt:variant>
    </vt:vector>
  </HeadingPairs>
  <TitlesOfParts>
    <vt:vector size="37" baseType="lpstr">
      <vt:lpstr>Arial</vt:lpstr>
      <vt:lpstr>Calibri</vt:lpstr>
      <vt:lpstr>GOST UI 2</vt:lpstr>
      <vt:lpstr>Symbol</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Юлия Владинцева</dc:creator>
  <cp:lastModifiedBy>Дмитриева Вера Васильевна</cp:lastModifiedBy>
  <cp:revision>823</cp:revision>
  <cp:lastPrinted>2021-08-17T09:09:40Z</cp:lastPrinted>
  <dcterms:created xsi:type="dcterms:W3CDTF">2020-03-31T09:31:17Z</dcterms:created>
  <dcterms:modified xsi:type="dcterms:W3CDTF">2022-03-22T07:51:41Z</dcterms:modified>
</cp:coreProperties>
</file>